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972" r:id="rId2"/>
  </p:sldMasterIdLst>
  <p:notesMasterIdLst>
    <p:notesMasterId r:id="rId14"/>
  </p:notesMasterIdLst>
  <p:sldIdLst>
    <p:sldId id="347" r:id="rId3"/>
    <p:sldId id="286" r:id="rId4"/>
    <p:sldId id="354" r:id="rId5"/>
    <p:sldId id="351" r:id="rId6"/>
    <p:sldId id="352" r:id="rId7"/>
    <p:sldId id="353" r:id="rId8"/>
    <p:sldId id="349" r:id="rId9"/>
    <p:sldId id="356" r:id="rId10"/>
    <p:sldId id="357" r:id="rId11"/>
    <p:sldId id="350" r:id="rId12"/>
    <p:sldId id="34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C000"/>
    <a:srgbClr val="00B0F0"/>
    <a:srgbClr val="0091EA"/>
    <a:srgbClr val="00B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 autoAdjust="0"/>
    <p:restoredTop sz="94660"/>
  </p:normalViewPr>
  <p:slideViewPr>
    <p:cSldViewPr>
      <p:cViewPr varScale="1">
        <p:scale>
          <a:sx n="80" d="100"/>
          <a:sy n="80" d="100"/>
        </p:scale>
        <p:origin x="1565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A6E38-82B1-47BB-A812-313B295FEFF2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89E94-532B-494D-AD7A-712B16D9F5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604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31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5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481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91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533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257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6382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6285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377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613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6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2852057" y="2590800"/>
            <a:ext cx="3810000" cy="1676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solidFill>
                  <a:schemeClr val="bg1"/>
                </a:solidFill>
              </a:rPr>
              <a:t>Личные границы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9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381000"/>
            <a:ext cx="5867400" cy="715963"/>
          </a:xfrm>
        </p:spPr>
        <p:txBody>
          <a:bodyPr/>
          <a:lstStyle/>
          <a:p>
            <a:pPr algn="l"/>
            <a:r>
              <a:rPr lang="ru-RU" sz="3600" dirty="0">
                <a:solidFill>
                  <a:srgbClr val="FF0000"/>
                </a:solidFill>
              </a:rPr>
              <a:t>Личные </a:t>
            </a:r>
            <a:r>
              <a:rPr lang="ru-RU" sz="3600" dirty="0" smtClean="0">
                <a:solidFill>
                  <a:srgbClr val="FF0000"/>
                </a:solidFill>
              </a:rPr>
              <a:t>границы - это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1371600"/>
            <a:ext cx="6629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/>
            <a:r>
              <a:rPr lang="ru-RU" b="1" dirty="0" smtClean="0">
                <a:latin typeface="Calibri (Основной текст)"/>
              </a:rPr>
              <a:t>Личные</a:t>
            </a:r>
            <a:r>
              <a:rPr lang="ru-RU" dirty="0">
                <a:latin typeface="Calibri (Основной текст)"/>
              </a:rPr>
              <a:t> </a:t>
            </a:r>
            <a:r>
              <a:rPr lang="ru-RU" b="1" dirty="0">
                <a:latin typeface="Calibri (Основной текст)"/>
              </a:rPr>
              <a:t>границы</a:t>
            </a:r>
            <a:r>
              <a:rPr lang="ru-RU" dirty="0">
                <a:latin typeface="Calibri (Основной текст)"/>
              </a:rPr>
              <a:t> — набор правил, которые помогают установить безопасные пределы </a:t>
            </a:r>
            <a:r>
              <a:rPr lang="ru-RU" dirty="0" smtClean="0">
                <a:latin typeface="Calibri (Основной текст)"/>
              </a:rPr>
              <a:t>поведения. </a:t>
            </a:r>
            <a:r>
              <a:rPr lang="ru-RU" dirty="0">
                <a:latin typeface="Calibri (Основной текст)"/>
              </a:rPr>
              <a:t>окружающих. </a:t>
            </a:r>
            <a:r>
              <a:rPr lang="ru-RU" b="1" dirty="0">
                <a:latin typeface="Calibri (Основной текст)"/>
              </a:rPr>
              <a:t>Границы</a:t>
            </a:r>
            <a:r>
              <a:rPr lang="ru-RU" dirty="0">
                <a:latin typeface="Calibri (Основной текст)"/>
              </a:rPr>
              <a:t> отделяет собственное «я» от другого человека, сохраняют психическое здоровье и показывают, какие действия в отношении себя мы не готовы принять</a:t>
            </a:r>
            <a:r>
              <a:rPr lang="ru-RU" dirty="0" smtClean="0">
                <a:latin typeface="Calibri (Основной текст)"/>
              </a:rPr>
              <a:t>. </a:t>
            </a:r>
          </a:p>
          <a:p>
            <a:pPr indent="447675" algn="just"/>
            <a:r>
              <a:rPr lang="ru-RU" dirty="0" smtClean="0">
                <a:latin typeface="Calibri (Основной текст)"/>
              </a:rPr>
              <a:t>Границы – это то, что мы позволяем или не позволяем другим людям по отношению к нам.</a:t>
            </a:r>
            <a:endParaRPr lang="en-US" dirty="0" smtClean="0">
              <a:latin typeface="Calibri (Основной текст)"/>
            </a:endParaRPr>
          </a:p>
          <a:p>
            <a:pPr indent="447675" algn="just"/>
            <a:r>
              <a:rPr lang="ru-RU" dirty="0">
                <a:latin typeface="Calibri (Основной текст)"/>
              </a:rPr>
              <a:t>Но помимо физических границ, отвечающих за то, кого и насколько близко вы допускаете в свое пространство, есть еще психологические границы. Они нужны, чтобы оберегать вашу личность, сохранять энергию, защищать самооценку, ваши взгляды, верования и принципы. Это невидимые барьеры, которые охраняют вашу свободу, психологический комфорт от посягательств извне.</a:t>
            </a:r>
            <a:endParaRPr lang="en-US" dirty="0"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199473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304800"/>
            <a:ext cx="6553200" cy="715963"/>
          </a:xfrm>
        </p:spPr>
        <p:txBody>
          <a:bodyPr/>
          <a:lstStyle/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Сферы установления границ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1143000"/>
            <a:ext cx="683894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just"/>
            <a:r>
              <a:rPr lang="ru-RU" dirty="0" smtClean="0">
                <a:latin typeface="Calibri (Основной текст)"/>
              </a:rPr>
              <a:t>Необходимо определить </a:t>
            </a:r>
            <a:r>
              <a:rPr lang="ru-RU" dirty="0">
                <a:latin typeface="Calibri (Основной текст)"/>
              </a:rPr>
              <a:t> для себя сферы, где необходимо оберегать личное пространство, и установить для них правила. </a:t>
            </a:r>
            <a:endParaRPr lang="ru-RU" dirty="0" smtClean="0">
              <a:latin typeface="Calibri (Основной текст)"/>
            </a:endParaRPr>
          </a:p>
          <a:p>
            <a:pPr indent="361950" algn="just"/>
            <a:r>
              <a:rPr lang="ru-RU" dirty="0" smtClean="0">
                <a:latin typeface="Calibri (Основной текст)"/>
              </a:rPr>
              <a:t>Это </a:t>
            </a:r>
            <a:r>
              <a:rPr lang="ru-RU" dirty="0">
                <a:latin typeface="Calibri (Основной текст)"/>
              </a:rPr>
              <a:t>могут быть:</a:t>
            </a:r>
          </a:p>
          <a:p>
            <a:pPr marL="361950" lvl="0" indent="-361950" algn="just" fontAlgn="base">
              <a:buFont typeface="Arial" panose="020B0604020202020204" pitchFamily="34" charset="0"/>
              <a:buChar char="•"/>
            </a:pPr>
            <a:r>
              <a:rPr lang="ru-RU" b="1" dirty="0">
                <a:latin typeface="Calibri (Основной текст)"/>
              </a:rPr>
              <a:t>деньги и имущество</a:t>
            </a:r>
            <a:r>
              <a:rPr lang="ru-RU" dirty="0">
                <a:latin typeface="Calibri (Основной текст)"/>
              </a:rPr>
              <a:t>: определите для себя, кому и на каких условиях комфортно одалживать деньги и личные вещи;</a:t>
            </a:r>
          </a:p>
          <a:p>
            <a:pPr marL="361950" lvl="0" indent="-361950" algn="just" fontAlgn="base">
              <a:buFont typeface="Arial" panose="020B0604020202020204" pitchFamily="34" charset="0"/>
              <a:buChar char="•"/>
            </a:pPr>
            <a:r>
              <a:rPr lang="ru-RU" b="1" dirty="0">
                <a:latin typeface="Calibri (Основной текст)"/>
              </a:rPr>
              <a:t>информация</a:t>
            </a:r>
            <a:r>
              <a:rPr lang="ru-RU" dirty="0">
                <a:latin typeface="Calibri (Основной текст)"/>
              </a:rPr>
              <a:t>: поймите, что и кому стоит рассказывать о себе;</a:t>
            </a:r>
          </a:p>
          <a:p>
            <a:pPr marL="361950" lvl="0" indent="-361950" algn="just" fontAlgn="base">
              <a:buFont typeface="Arial" panose="020B0604020202020204" pitchFamily="34" charset="0"/>
              <a:buChar char="•"/>
            </a:pPr>
            <a:r>
              <a:rPr lang="ru-RU" b="1" dirty="0">
                <a:latin typeface="Calibri (Основной текст)"/>
              </a:rPr>
              <a:t>физическая дистанция</a:t>
            </a:r>
            <a:r>
              <a:rPr lang="ru-RU" dirty="0">
                <a:latin typeface="Calibri (Основной текст)"/>
              </a:rPr>
              <a:t>: прислушайтесь, в какой момент близость другого человека становится неприятной, и не позволяйте сокращать расстояние;</a:t>
            </a:r>
          </a:p>
          <a:p>
            <a:pPr marL="361950" lvl="0" indent="-361950" algn="just" fontAlgn="base">
              <a:buFont typeface="Arial" panose="020B0604020202020204" pitchFamily="34" charset="0"/>
              <a:buChar char="•"/>
            </a:pPr>
            <a:r>
              <a:rPr lang="ru-RU" b="1" dirty="0">
                <a:latin typeface="Calibri (Основной текст)"/>
              </a:rPr>
              <a:t>время</a:t>
            </a:r>
            <a:r>
              <a:rPr lang="ru-RU" dirty="0">
                <a:latin typeface="Calibri (Основной текст)"/>
              </a:rPr>
              <a:t>: решите, когда вы готовы поступаться собственным временем ради </a:t>
            </a:r>
            <a:r>
              <a:rPr lang="ru-RU" dirty="0" smtClean="0">
                <a:latin typeface="Calibri (Основной текст)"/>
              </a:rPr>
              <a:t>других людей;</a:t>
            </a:r>
            <a:endParaRPr lang="ru-RU" dirty="0">
              <a:latin typeface="Calibri (Основной текст)"/>
            </a:endParaRPr>
          </a:p>
          <a:p>
            <a:pPr marL="361950" lvl="0" indent="-361950" algn="just" fontAlgn="base">
              <a:buFont typeface="Arial" panose="020B0604020202020204" pitchFamily="34" charset="0"/>
              <a:buChar char="•"/>
            </a:pPr>
            <a:r>
              <a:rPr lang="ru-RU" b="1" dirty="0">
                <a:latin typeface="Calibri (Основной текст)"/>
              </a:rPr>
              <a:t>эмоции</a:t>
            </a:r>
            <a:r>
              <a:rPr lang="ru-RU" dirty="0">
                <a:latin typeface="Calibri (Основной текст)"/>
              </a:rPr>
              <a:t>: примите право проявлять чувства, даже если другие с этим не </a:t>
            </a:r>
            <a:r>
              <a:rPr lang="ru-RU" dirty="0" smtClean="0">
                <a:latin typeface="Calibri (Основной текст)"/>
              </a:rPr>
              <a:t>согласны;</a:t>
            </a:r>
          </a:p>
          <a:p>
            <a:pPr marL="361950" lvl="0" indent="-361950" algn="just" fontAlgn="base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Calibri (Основной текст)"/>
              </a:rPr>
              <a:t>физическая и психологическая безопасность: </a:t>
            </a:r>
            <a:r>
              <a:rPr lang="ru-RU" dirty="0" smtClean="0">
                <a:latin typeface="Calibri (Основной текст)"/>
              </a:rPr>
              <a:t>никто, никогда, ни при каких обстоятельствах не имеет права причинять вам физический и психологический вред.</a:t>
            </a:r>
            <a:endParaRPr lang="en-US" dirty="0"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129162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371725" y="533400"/>
            <a:ext cx="65532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>
                <a:solidFill>
                  <a:srgbClr val="FF0000"/>
                </a:solidFill>
                <a:latin typeface="Museo Sans Cyrl 300"/>
                <a:ea typeface="Times New Roman" panose="02020603050405020304" pitchFamily="18" charset="0"/>
                <a:cs typeface="Times New Roman" panose="02020603050405020304" pitchFamily="18" charset="0"/>
              </a:rPr>
              <a:t>Признаки слабых личностных границ</a:t>
            </a:r>
            <a:r>
              <a:rPr lang="ru-RU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5000" y="1200150"/>
            <a:ext cx="7019925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700" dirty="0" smtClean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700" dirty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вас навешивают слишком много и пользуются вашей </a:t>
            </a:r>
            <a:r>
              <a:rPr lang="ru-RU" sz="1700" dirty="0" smtClean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мягкосердечностью;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Окружающие</a:t>
            </a:r>
            <a:r>
              <a:rPr lang="ru-RU" sz="1700" dirty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, включая близких людей, не считаются с вашими интересами и состоянием</a:t>
            </a:r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700" dirty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Вы выполняете дела за другого человека, а свои </a:t>
            </a:r>
            <a:r>
              <a:rPr lang="ru-RU" sz="1700" dirty="0" smtClean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отодвигаете </a:t>
            </a:r>
            <a:r>
              <a:rPr lang="ru-RU" sz="1700" dirty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700" dirty="0" smtClean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сторону;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Ваши </a:t>
            </a:r>
            <a:r>
              <a:rPr lang="ru-RU" sz="1700" dirty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обесцениваются;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Проявления </a:t>
            </a:r>
            <a:r>
              <a:rPr lang="ru-RU" sz="1700" dirty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заботы воспринимаются как должное;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700" dirty="0" smtClean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Вы </a:t>
            </a:r>
            <a:r>
              <a:rPr lang="ru-RU" sz="1700" dirty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dirty="0" smtClean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можете и не знаете</a:t>
            </a:r>
            <a:r>
              <a:rPr lang="ru-RU" sz="1700" dirty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, как сказать “нет”;</a:t>
            </a:r>
            <a:endParaRPr lang="ru-RU" sz="1700" dirty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Чувствуете вину, если отказываете другим</a:t>
            </a:r>
            <a:r>
              <a:rPr lang="ru-RU" sz="1700" dirty="0" smtClean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Вы </a:t>
            </a:r>
            <a:r>
              <a:rPr lang="ru-RU" sz="1700" dirty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чувствуете себя беспомощными и отвергнутыми;</a:t>
            </a:r>
            <a:endParaRPr lang="ru-RU" sz="1700" dirty="0" smtClean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700" dirty="0" smtClean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Вы </a:t>
            </a:r>
            <a:r>
              <a:rPr lang="ru-RU" sz="1700" dirty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всегда соглашаетесь в ответ </a:t>
            </a:r>
            <a:r>
              <a:rPr lang="ru-RU" sz="1700" dirty="0" smtClean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на чужие просьбы, чтобы не выглядеть плохо в </a:t>
            </a:r>
            <a:r>
              <a:rPr lang="ru-RU" sz="1700" dirty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чужих </a:t>
            </a:r>
            <a:r>
              <a:rPr lang="ru-RU" sz="1700" dirty="0" smtClean="0">
                <a:solidFill>
                  <a:srgbClr val="00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глазах;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Имеются случаи </a:t>
            </a:r>
            <a:r>
              <a:rPr lang="ru-RU" sz="1700" dirty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физического и эмоционального насилия</a:t>
            </a:r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tabLst>
                <a:tab pos="457200" algn="l"/>
              </a:tabLst>
            </a:pPr>
            <a:endParaRPr lang="ru-RU" sz="1000" dirty="0" smtClean="0">
              <a:solidFill>
                <a:srgbClr val="191919"/>
              </a:solidFill>
              <a:latin typeface="Calibri (Основной текст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1950" algn="just"/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1700" dirty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вы терпите нарушение личностных границ — вы </a:t>
            </a:r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сдвигаете </a:t>
            </a:r>
            <a:r>
              <a:rPr lang="ru-RU" sz="1700" dirty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себя на задворки собственной жизни, утрачиваете свою индивидуальность</a:t>
            </a:r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1950" algn="just"/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Понимание личных </a:t>
            </a:r>
            <a:r>
              <a:rPr lang="ru-RU" sz="1700" dirty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границ </a:t>
            </a:r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важно </a:t>
            </a:r>
            <a:r>
              <a:rPr lang="ru-RU" sz="1700" dirty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того, чтобы вы чувствовали себя уверенно и безопасно в этом мире, реализовывали свой потенциал, а не потакали </a:t>
            </a:r>
            <a:r>
              <a:rPr lang="ru-RU" sz="1700" dirty="0" smtClean="0">
                <a:solidFill>
                  <a:srgbClr val="191919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чужим желаниям.</a:t>
            </a:r>
            <a:endParaRPr lang="ru-RU" sz="1700" dirty="0">
              <a:effectLst/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2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304800"/>
            <a:ext cx="6553200" cy="715963"/>
          </a:xfrm>
        </p:spPr>
        <p:txBody>
          <a:bodyPr/>
          <a:lstStyle/>
          <a:p>
            <a:pPr algn="l"/>
            <a:r>
              <a:rPr lang="ru-RU" sz="3600" dirty="0">
                <a:solidFill>
                  <a:srgbClr val="FF0000"/>
                </a:solidFill>
              </a:rPr>
              <a:t>Размытые личные границы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33599" y="1143000"/>
            <a:ext cx="6829425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>
              <a:spcAft>
                <a:spcPts val="600"/>
              </a:spcAft>
            </a:pPr>
            <a:r>
              <a:rPr lang="ru-RU" sz="1700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Обычно про таких людей говорят, что у них нет границ. На самом деле границ не может не быть, но они могут быть очень размытыми.</a:t>
            </a:r>
            <a:endParaRPr lang="ru-RU" sz="1700" dirty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1950" algn="just">
              <a:spcAft>
                <a:spcPts val="600"/>
              </a:spcAft>
            </a:pPr>
            <a:r>
              <a:rPr lang="ru-RU" sz="1700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человека с размытыми личными границами:</a:t>
            </a:r>
            <a:endParaRPr lang="ru-RU" sz="1700" dirty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180975" algn="just">
              <a:buSzPts val="1000"/>
              <a:buFont typeface="Symbol" panose="05050102010706020507" pitchFamily="18" charset="2"/>
              <a:buChar char=""/>
              <a:tabLst>
                <a:tab pos="180975" algn="l"/>
              </a:tabLst>
            </a:pPr>
            <a:r>
              <a:rPr lang="ru-RU" sz="1700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не умеет говорить нет и отстаивать свое мнение;</a:t>
            </a:r>
            <a:endParaRPr lang="ru-RU" sz="1700" dirty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180975" algn="just">
              <a:buSzPts val="1000"/>
              <a:buFont typeface="Symbol" panose="05050102010706020507" pitchFamily="18" charset="2"/>
              <a:buChar char=""/>
              <a:tabLst>
                <a:tab pos="180975" algn="l"/>
              </a:tabLst>
            </a:pPr>
            <a:r>
              <a:rPr lang="ru-RU" sz="1700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не знает себя, не </a:t>
            </a:r>
            <a:r>
              <a:rPr lang="ru-RU" sz="1700" dirty="0" smtClean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понимает </a:t>
            </a:r>
            <a:r>
              <a:rPr lang="ru-RU" sz="1700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своих </a:t>
            </a:r>
            <a:r>
              <a:rPr lang="ru-RU" sz="1700" dirty="0" smtClean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потребностей и желаний;</a:t>
            </a:r>
            <a:endParaRPr lang="ru-RU" sz="1700" dirty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180975" algn="just">
              <a:buSzPts val="1000"/>
              <a:buFont typeface="Symbol" panose="05050102010706020507" pitchFamily="18" charset="2"/>
              <a:buChar char=""/>
              <a:tabLst>
                <a:tab pos="180975" algn="l"/>
              </a:tabLst>
            </a:pPr>
            <a:r>
              <a:rPr lang="ru-RU" sz="1700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слишком быстро открывается другим, сближается с ними;</a:t>
            </a:r>
            <a:endParaRPr lang="ru-RU" sz="1700" dirty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180975" algn="just">
              <a:buSzPts val="1000"/>
              <a:buFont typeface="Symbol" panose="05050102010706020507" pitchFamily="18" charset="2"/>
              <a:buChar char=""/>
              <a:tabLst>
                <a:tab pos="180975" algn="l"/>
              </a:tabLst>
            </a:pPr>
            <a:r>
              <a:rPr lang="ru-RU" sz="1700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легко поддается чужому влиянию и зависит от чужого мнения;</a:t>
            </a:r>
            <a:endParaRPr lang="ru-RU" sz="1700" dirty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180975" algn="just">
              <a:buSzPts val="1000"/>
              <a:buFont typeface="Symbol" panose="05050102010706020507" pitchFamily="18" charset="2"/>
              <a:buChar char=""/>
              <a:tabLst>
                <a:tab pos="180975" algn="l"/>
              </a:tabLst>
            </a:pPr>
            <a:r>
              <a:rPr lang="ru-RU" sz="1700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слушает всех подряд и всем верит;</a:t>
            </a:r>
            <a:endParaRPr lang="ru-RU" sz="1700" dirty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buSzPts val="1000"/>
              <a:buFont typeface="Symbol" panose="05050102010706020507" pitchFamily="18" charset="2"/>
              <a:buChar char=""/>
              <a:tabLst>
                <a:tab pos="180975" algn="l"/>
              </a:tabLst>
            </a:pPr>
            <a:r>
              <a:rPr lang="ru-RU" sz="1700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склонен перекладывать на других решение своих проблем или, </a:t>
            </a:r>
            <a:r>
              <a:rPr lang="ru-RU" sz="1700" dirty="0" smtClean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           наоборот</a:t>
            </a:r>
            <a:r>
              <a:rPr lang="ru-RU" sz="1700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, пытается решать чужие проблемы;</a:t>
            </a:r>
            <a:endParaRPr lang="ru-RU" sz="1700" dirty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180975" algn="just"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180975" algn="l"/>
              </a:tabLst>
            </a:pPr>
            <a:r>
              <a:rPr lang="ru-RU" sz="1700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пытается угадать чужие потребности и думает, что окружающие должны догадаться, чего он хочет.</a:t>
            </a:r>
            <a:endParaRPr lang="ru-RU" sz="1700" dirty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1950" algn="just"/>
            <a:r>
              <a:rPr lang="ru-RU" sz="1700" dirty="0">
                <a:latin typeface="Calibri (Основной текст)"/>
                <a:ea typeface="Times New Roman" panose="02020603050405020304" pitchFamily="18" charset="0"/>
              </a:rPr>
              <a:t>Такие люди не умеют чувствовать ни свои, ни чужие границы. Поэтому они могут их нарушать. А еще они не умеют отличать свои желания от чужих, чужие эмоции от своих и т.д. Они сливаются с каждым, кто оказывается рядом</a:t>
            </a:r>
            <a:r>
              <a:rPr lang="ru-RU" sz="1700" dirty="0" smtClean="0">
                <a:latin typeface="Calibri (Основной текст)"/>
                <a:ea typeface="Times New Roman" panose="02020603050405020304" pitchFamily="18" charset="0"/>
              </a:rPr>
              <a:t>.</a:t>
            </a:r>
          </a:p>
          <a:p>
            <a:pPr indent="361950" algn="just"/>
            <a:r>
              <a:rPr lang="ru-RU" sz="1700" dirty="0" smtClean="0">
                <a:latin typeface="Calibri (Основной текст)"/>
              </a:rPr>
              <a:t>Если </a:t>
            </a:r>
            <a:r>
              <a:rPr lang="ru-RU" sz="1700" dirty="0">
                <a:latin typeface="Calibri (Основной текст)"/>
              </a:rPr>
              <a:t>у человека размытые границы, </a:t>
            </a:r>
            <a:r>
              <a:rPr lang="ru-RU" sz="1700" dirty="0" smtClean="0">
                <a:latin typeface="Calibri (Основной текст)"/>
              </a:rPr>
              <a:t>трудно понять его потребности и желания.</a:t>
            </a:r>
            <a:endParaRPr lang="ru-RU" sz="1700" dirty="0"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117043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533400"/>
            <a:ext cx="6553200" cy="715963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>
                <a:solidFill>
                  <a:srgbClr val="FF0000"/>
                </a:solidFill>
              </a:rPr>
              <a:t>Как защитить свои личные </a:t>
            </a:r>
            <a:r>
              <a:rPr lang="ru-RU" sz="3600" dirty="0" smtClean="0">
                <a:solidFill>
                  <a:srgbClr val="FF0000"/>
                </a:solidFill>
              </a:rPr>
              <a:t>границы?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1447800"/>
            <a:ext cx="6400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Самый простой </a:t>
            </a:r>
            <a:r>
              <a:rPr lang="ru-RU" dirty="0" smtClean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способ </a:t>
            </a:r>
            <a:r>
              <a:rPr lang="ru-RU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— озвучить их. </a:t>
            </a:r>
            <a:endParaRPr lang="ru-RU" dirty="0" smtClean="0">
              <a:latin typeface="Calibri (Основной текст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1950" algn="just"/>
            <a:r>
              <a:rPr lang="ru-RU" dirty="0" smtClean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Напрямую </a:t>
            </a:r>
            <a:r>
              <a:rPr lang="ru-RU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и без стеснения. Окружающие не </a:t>
            </a:r>
            <a:r>
              <a:rPr lang="ru-RU" dirty="0" smtClean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могут догадываться</a:t>
            </a:r>
            <a:r>
              <a:rPr lang="ru-RU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, как вам комфортно, а как нет. Для кого-то в порядке вещей крепко обниматься при встрече, а кто-то сдержанно приветствует даже близких друзей. Кто-то спокойно собирает у себя дома большие компании, а для кого-то даже один гость — это большой стресс. Мы разные. Но совсем не обязательно, что наши отличия станут препятствием для общения, если мы вовремя обозначим, где начинаются и заканчиваются наши границы.</a:t>
            </a:r>
            <a:endParaRPr lang="ru-RU" sz="1400" dirty="0">
              <a:latin typeface="Calibri (Основной текст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1950" algn="just"/>
            <a:r>
              <a:rPr lang="ru-RU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Это можно и нужно делать без агрессии. Отстаивать личные границы </a:t>
            </a:r>
            <a:r>
              <a:rPr lang="ru-RU" dirty="0" smtClean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— значит вести спокойный </a:t>
            </a:r>
            <a:r>
              <a:rPr lang="ru-RU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диалог, </a:t>
            </a:r>
            <a:r>
              <a:rPr lang="ru-RU" dirty="0" smtClean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разъяснить причины, </a:t>
            </a:r>
            <a:r>
              <a:rPr lang="ru-RU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из-за которых вы </a:t>
            </a:r>
            <a:r>
              <a:rPr lang="ru-RU" dirty="0" smtClean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чувствуете себя плохо и договориться </a:t>
            </a:r>
            <a:r>
              <a:rPr lang="ru-RU" dirty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впредь избегать таких ситуаций при </a:t>
            </a:r>
            <a:r>
              <a:rPr lang="ru-RU" dirty="0" smtClean="0"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  <a:t>общении.</a:t>
            </a:r>
            <a:endParaRPr lang="ru-RU" dirty="0"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186068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28600"/>
            <a:ext cx="6553200" cy="715963"/>
          </a:xfrm>
        </p:spPr>
        <p:txBody>
          <a:bodyPr/>
          <a:lstStyle/>
          <a:p>
            <a:pPr algn="l"/>
            <a:r>
              <a:rPr lang="ru-RU" sz="3600" dirty="0">
                <a:solidFill>
                  <a:srgbClr val="FF0000"/>
                </a:solidFill>
              </a:rPr>
              <a:t>Жесткие личные границы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57400" y="944563"/>
            <a:ext cx="6934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dirty="0">
                <a:latin typeface="Calibri (Основной текст)"/>
              </a:rPr>
              <a:t>Это даже не границы, а </a:t>
            </a:r>
            <a:r>
              <a:rPr lang="ru-RU" dirty="0" smtClean="0">
                <a:latin typeface="Calibri (Основной текст)"/>
              </a:rPr>
              <a:t>жесткие </a:t>
            </a:r>
            <a:r>
              <a:rPr lang="ru-RU" dirty="0">
                <a:latin typeface="Calibri (Основной текст)"/>
              </a:rPr>
              <a:t>правила для всех и </a:t>
            </a:r>
            <a:r>
              <a:rPr lang="ru-RU" dirty="0" smtClean="0">
                <a:latin typeface="Calibri (Основной текст)"/>
              </a:rPr>
              <a:t>отсутствие желания менять их ни </a:t>
            </a:r>
            <a:r>
              <a:rPr lang="ru-RU" dirty="0">
                <a:latin typeface="Calibri (Основной текст)"/>
              </a:rPr>
              <a:t>при каких </a:t>
            </a:r>
            <a:r>
              <a:rPr lang="ru-RU" dirty="0" smtClean="0">
                <a:latin typeface="Calibri (Основной текст)"/>
              </a:rPr>
              <a:t>обстоятельствах.</a:t>
            </a:r>
            <a:endParaRPr lang="ru-RU" dirty="0">
              <a:latin typeface="Calibri (Основной текст)"/>
            </a:endParaRPr>
          </a:p>
          <a:p>
            <a:pPr indent="361950" algn="just"/>
            <a:r>
              <a:rPr lang="ru-RU" dirty="0" smtClean="0">
                <a:latin typeface="Calibri (Основной текст)"/>
              </a:rPr>
              <a:t>Особенности </a:t>
            </a:r>
            <a:r>
              <a:rPr lang="ru-RU" dirty="0">
                <a:latin typeface="Calibri (Основной текст)"/>
              </a:rPr>
              <a:t>человека с жесткими личными границами:</a:t>
            </a:r>
          </a:p>
          <a:p>
            <a:pPr marL="361950" indent="-361950" algn="just">
              <a:tabLst>
                <a:tab pos="361950" algn="l"/>
              </a:tabLst>
            </a:pPr>
            <a:r>
              <a:rPr lang="ru-RU" dirty="0">
                <a:latin typeface="Calibri (Основной текст)"/>
              </a:rPr>
              <a:t>•	замкнутость — закрытые люди, которые никого не пускают в свой внутренний мир, даже с близкими людьми они держатся на расстоянии;</a:t>
            </a:r>
          </a:p>
          <a:p>
            <a:pPr marL="361950" indent="-361950" algn="just">
              <a:tabLst>
                <a:tab pos="361950" algn="l"/>
              </a:tabLst>
            </a:pPr>
            <a:r>
              <a:rPr lang="ru-RU" dirty="0">
                <a:latin typeface="Calibri (Основной текст)"/>
              </a:rPr>
              <a:t>•	</a:t>
            </a:r>
            <a:r>
              <a:rPr lang="ru-RU" dirty="0" smtClean="0">
                <a:latin typeface="Calibri (Основной текст)"/>
              </a:rPr>
              <a:t>сложно </a:t>
            </a:r>
            <a:r>
              <a:rPr lang="ru-RU" dirty="0">
                <a:latin typeface="Calibri (Основной текст)"/>
              </a:rPr>
              <a:t>уступать, менять свое мнение, быть гибкими;</a:t>
            </a:r>
          </a:p>
          <a:p>
            <a:pPr marL="361950" indent="-361950" algn="just">
              <a:tabLst>
                <a:tab pos="361950" algn="l"/>
              </a:tabLst>
            </a:pPr>
            <a:r>
              <a:rPr lang="ru-RU" dirty="0">
                <a:latin typeface="Calibri (Основной текст)"/>
              </a:rPr>
              <a:t>•	</a:t>
            </a:r>
            <a:r>
              <a:rPr lang="ru-RU" dirty="0" smtClean="0">
                <a:latin typeface="Calibri (Основной текст)"/>
              </a:rPr>
              <a:t>очень хорошее ориентирование </a:t>
            </a:r>
            <a:r>
              <a:rPr lang="ru-RU" dirty="0">
                <a:latin typeface="Calibri (Основной текст)"/>
              </a:rPr>
              <a:t>в своих желаниях, потребностях, но </a:t>
            </a:r>
            <a:r>
              <a:rPr lang="ru-RU" dirty="0" smtClean="0">
                <a:latin typeface="Calibri (Основной текст)"/>
              </a:rPr>
              <a:t>категорический запрет другим </a:t>
            </a:r>
            <a:r>
              <a:rPr lang="ru-RU" dirty="0">
                <a:latin typeface="Calibri (Основной текст)"/>
              </a:rPr>
              <a:t>влиять на себя;</a:t>
            </a:r>
          </a:p>
          <a:p>
            <a:pPr marL="361950" indent="-361950" algn="just">
              <a:tabLst>
                <a:tab pos="361950" algn="l"/>
              </a:tabLst>
            </a:pPr>
            <a:r>
              <a:rPr lang="ru-RU" dirty="0">
                <a:latin typeface="Calibri (Основной текст)"/>
              </a:rPr>
              <a:t>•	проблемы с построением близких, доверительных отношений;</a:t>
            </a:r>
          </a:p>
          <a:p>
            <a:pPr marL="361950" indent="-361950" algn="just">
              <a:tabLst>
                <a:tab pos="361950" algn="l"/>
              </a:tabLst>
            </a:pPr>
            <a:r>
              <a:rPr lang="ru-RU" dirty="0">
                <a:latin typeface="Calibri (Основной текст)"/>
              </a:rPr>
              <a:t>•	неспособность попросить о помощи и принять ее;</a:t>
            </a:r>
          </a:p>
          <a:p>
            <a:pPr marL="361950" indent="-361950" algn="just">
              <a:tabLst>
                <a:tab pos="361950" algn="l"/>
              </a:tabLst>
            </a:pPr>
            <a:r>
              <a:rPr lang="ru-RU" dirty="0">
                <a:latin typeface="Calibri (Основной текст)"/>
              </a:rPr>
              <a:t>•	нежелание помогать другим и страх, что его завалят проблемами, сядут на шею;</a:t>
            </a:r>
          </a:p>
          <a:p>
            <a:pPr marL="361950" indent="-361950" algn="just">
              <a:tabLst>
                <a:tab pos="361950" algn="l"/>
              </a:tabLst>
            </a:pPr>
            <a:r>
              <a:rPr lang="ru-RU" dirty="0">
                <a:latin typeface="Calibri (Основной текст)"/>
              </a:rPr>
              <a:t>•	отвержение всего нового, нежелание даже слушать о чужих взглядах и идеях</a:t>
            </a:r>
            <a:r>
              <a:rPr lang="ru-RU" dirty="0" smtClean="0">
                <a:latin typeface="Calibri (Основной текст)"/>
              </a:rPr>
              <a:t>.</a:t>
            </a:r>
          </a:p>
          <a:p>
            <a:pPr indent="361950" algn="just">
              <a:tabLst>
                <a:tab pos="361950" algn="l"/>
              </a:tabLst>
            </a:pPr>
            <a:r>
              <a:rPr lang="ru-RU" dirty="0">
                <a:latin typeface="Calibri (Основной текст)"/>
              </a:rPr>
              <a:t>Е</a:t>
            </a:r>
            <a:r>
              <a:rPr lang="ru-RU" dirty="0" smtClean="0">
                <a:latin typeface="Calibri (Основной текст)"/>
              </a:rPr>
              <a:t>сли </a:t>
            </a:r>
            <a:r>
              <a:rPr lang="ru-RU" dirty="0">
                <a:latin typeface="Calibri (Основной текст)"/>
              </a:rPr>
              <a:t>у человека жесткие границы, </a:t>
            </a:r>
            <a:r>
              <a:rPr lang="ru-RU" dirty="0" smtClean="0">
                <a:latin typeface="Calibri (Основной текст)"/>
              </a:rPr>
              <a:t>трудно понять, </a:t>
            </a:r>
            <a:r>
              <a:rPr lang="ru-RU" dirty="0">
                <a:latin typeface="Calibri (Основной текст)"/>
              </a:rPr>
              <a:t>как он может работать в команде с кем-то или строить дружбу, </a:t>
            </a:r>
            <a:r>
              <a:rPr lang="ru-RU" dirty="0" smtClean="0">
                <a:latin typeface="Calibri (Основной текст)"/>
              </a:rPr>
              <a:t>любовь, семью.</a:t>
            </a:r>
            <a:endParaRPr lang="ru-RU" dirty="0"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378644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0275" y="457200"/>
            <a:ext cx="6553200" cy="715963"/>
          </a:xfrm>
        </p:spPr>
        <p:txBody>
          <a:bodyPr/>
          <a:lstStyle/>
          <a:p>
            <a:pPr algn="l"/>
            <a:r>
              <a:rPr lang="ru-RU" sz="3600" dirty="0">
                <a:solidFill>
                  <a:srgbClr val="FF0000"/>
                </a:solidFill>
              </a:rPr>
              <a:t>Гибкие личные границы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1447800"/>
            <a:ext cx="62198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2000" dirty="0"/>
              <a:t>Такой человек может прислушаться к тому, чье мнение для него важно. Готов учиться новому у того, кто добился успеха в чем-то. Он может управлять своими границами от ситуации к ситуации и во времени. Он может поставить жесткую границу в отношениях с незнакомцем, но быть мягким с близким человеком.</a:t>
            </a:r>
          </a:p>
          <a:p>
            <a:pPr indent="361950" algn="just"/>
            <a:r>
              <a:rPr lang="ru-RU" sz="2000" dirty="0"/>
              <a:t>Человек с гибкими границами хорошо понимает, где его убеждения, мысли, чувства, потребности, а где внутренний мир другого человека. Он чувствует, уважает и не нарушает чужие границы. Он умеет находить баланс между индивидуальным и </a:t>
            </a:r>
            <a:r>
              <a:rPr lang="ru-RU" sz="2000" dirty="0" smtClean="0"/>
              <a:t>общим.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6692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314575" y="457200"/>
            <a:ext cx="6219825" cy="715963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>
                <a:solidFill>
                  <a:srgbClr val="FF0000"/>
                </a:solidFill>
              </a:rPr>
              <a:t>Почему важно ставить гибкие границы?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14575" y="1371600"/>
            <a:ext cx="6629400" cy="4644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>
              <a:lnSpc>
                <a:spcPts val="2100"/>
              </a:lnSpc>
              <a:spcBef>
                <a:spcPts val="450"/>
              </a:spcBef>
              <a:spcAft>
                <a:spcPts val="1500"/>
              </a:spcAft>
            </a:pPr>
            <a:r>
              <a:rPr lang="ru-RU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живем и функционируем в обществе людей. 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обмениваемся знаниями, опытом, интересами и влияем друг на друга. Если у человека слишком жесткие границы, он </a:t>
            </a:r>
            <a:r>
              <a:rPr lang="ru-RU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готов слышать других, не готов подвергать сомнениям свои убеждения и менять их. В целом это означает, что он ограничивает свое развитие, не дает возможности узнать что-то новое, увидеть мир по-другому</a:t>
            </a:r>
            <a:r>
              <a:rPr lang="ru-RU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1950" algn="just">
              <a:lnSpc>
                <a:spcPts val="2100"/>
              </a:lnSpc>
              <a:spcBef>
                <a:spcPts val="450"/>
              </a:spcBef>
              <a:spcAft>
                <a:spcPts val="1500"/>
              </a:spcAft>
            </a:pP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 с размытыми границами, наоборот, слишком подвержен чужому влиянию. И это тоже мешает в развитии, самореализации. Он прогибается под всех, часто меняет свои убеждения (и не в свою пользу), подавляет свои потребности и желания.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1950" algn="just">
              <a:lnSpc>
                <a:spcPts val="2100"/>
              </a:lnSpc>
              <a:spcBef>
                <a:spcPts val="450"/>
              </a:spcBef>
              <a:spcAft>
                <a:spcPts val="1500"/>
              </a:spcAft>
            </a:pP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 с гибкими границами активно развивается и уверенно идет к своим целям. Он может быть разным адекватно ситуации и в этом его сила.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1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457200"/>
            <a:ext cx="6172200" cy="715963"/>
          </a:xfrm>
        </p:spPr>
        <p:txBody>
          <a:bodyPr/>
          <a:lstStyle/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Ответственность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09800" y="1295400"/>
            <a:ext cx="65532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/>
            <a:r>
              <a:rPr lang="ru-RU" dirty="0" smtClean="0">
                <a:latin typeface="Calibri (Основной текст)"/>
                <a:ea typeface="Times New Roman" panose="02020603050405020304" pitchFamily="18" charset="0"/>
              </a:rPr>
              <a:t>Никто ни в чем не виноват!</a:t>
            </a:r>
          </a:p>
          <a:p>
            <a:pPr indent="361950" algn="just"/>
            <a:r>
              <a:rPr lang="ru-RU" dirty="0" smtClean="0">
                <a:latin typeface="Calibri (Основной текст)"/>
                <a:ea typeface="Times New Roman" panose="02020603050405020304" pitchFamily="18" charset="0"/>
              </a:rPr>
              <a:t>Определение и защита </a:t>
            </a:r>
            <a:r>
              <a:rPr lang="ru-RU" dirty="0">
                <a:latin typeface="Calibri (Основной текст)"/>
                <a:ea typeface="Times New Roman" panose="02020603050405020304" pitchFamily="18" charset="0"/>
              </a:rPr>
              <a:t>ваших границ - это целиком и полностью ваша ответственность. Именно ваша</a:t>
            </a:r>
            <a:r>
              <a:rPr lang="ru-RU" dirty="0" smtClean="0">
                <a:latin typeface="Calibri (Основной текст)"/>
                <a:ea typeface="Times New Roman" panose="02020603050405020304" pitchFamily="18" charset="0"/>
              </a:rPr>
              <a:t>, а </a:t>
            </a:r>
            <a:r>
              <a:rPr lang="ru-RU" dirty="0">
                <a:latin typeface="Calibri (Основной текст)"/>
                <a:ea typeface="Times New Roman" panose="02020603050405020304" pitchFamily="18" charset="0"/>
              </a:rPr>
              <a:t>не других людей. И поэтому первое, что нужно сделать - это убедиться в том, что человек вообще знает, что он </a:t>
            </a:r>
            <a:r>
              <a:rPr lang="ru-RU" dirty="0" smtClean="0">
                <a:latin typeface="Calibri (Основной текст)"/>
                <a:ea typeface="Times New Roman" panose="02020603050405020304" pitchFamily="18" charset="0"/>
              </a:rPr>
              <a:t>попадает в зону запрета и дискомфорта. Это </a:t>
            </a:r>
            <a:r>
              <a:rPr lang="ru-RU" dirty="0">
                <a:latin typeface="Calibri (Основной текст)"/>
                <a:ea typeface="Times New Roman" panose="02020603050405020304" pitchFamily="18" charset="0"/>
              </a:rPr>
              <a:t>может быть совсем не </a:t>
            </a:r>
            <a:r>
              <a:rPr lang="ru-RU" dirty="0" smtClean="0">
                <a:latin typeface="Calibri (Основной текст)"/>
                <a:ea typeface="Times New Roman" panose="02020603050405020304" pitchFamily="18" charset="0"/>
              </a:rPr>
              <a:t>очевидно.</a:t>
            </a:r>
          </a:p>
          <a:p>
            <a:pPr indent="361950" algn="just"/>
            <a:endParaRPr lang="ru-RU" dirty="0" smtClean="0">
              <a:latin typeface="Calibri (Основной текст)"/>
              <a:ea typeface="Times New Roman" panose="02020603050405020304" pitchFamily="18" charset="0"/>
            </a:endParaRPr>
          </a:p>
          <a:p>
            <a:pPr indent="361950" algn="just"/>
            <a:r>
              <a:rPr lang="ru-RU" dirty="0" smtClean="0">
                <a:latin typeface="Calibri (Основной текст)"/>
              </a:rPr>
              <a:t>Отстаивание </a:t>
            </a:r>
            <a:r>
              <a:rPr lang="ru-RU" dirty="0">
                <a:latin typeface="Calibri (Основной текст)"/>
              </a:rPr>
              <a:t>своих границ - это не месть, не </a:t>
            </a:r>
            <a:r>
              <a:rPr lang="ru-RU" dirty="0" smtClean="0">
                <a:latin typeface="Calibri (Основной текст)"/>
              </a:rPr>
              <a:t>агрессия, не </a:t>
            </a:r>
            <a:r>
              <a:rPr lang="ru-RU" dirty="0">
                <a:latin typeface="Calibri (Основной текст)"/>
              </a:rPr>
              <a:t>демонстрация </a:t>
            </a:r>
            <a:r>
              <a:rPr lang="ru-RU" dirty="0" smtClean="0">
                <a:latin typeface="Calibri (Основной текст)"/>
              </a:rPr>
              <a:t>доминирования. Для человека со слабыми или размытыми границами - это </a:t>
            </a:r>
            <a:r>
              <a:rPr lang="ru-RU" dirty="0">
                <a:latin typeface="Calibri (Основной текст)"/>
              </a:rPr>
              <a:t>обеспечение своего эмоционального спокойствия</a:t>
            </a:r>
            <a:r>
              <a:rPr lang="ru-RU" dirty="0" smtClean="0">
                <a:latin typeface="Calibri (Основной текст)"/>
              </a:rPr>
              <a:t>.</a:t>
            </a:r>
          </a:p>
          <a:p>
            <a:pPr indent="361950" algn="just"/>
            <a:endParaRPr lang="ru-RU" dirty="0">
              <a:latin typeface="Calibri (Основной текст)"/>
            </a:endParaRPr>
          </a:p>
          <a:p>
            <a:pPr indent="361950" algn="just"/>
            <a:r>
              <a:rPr lang="ru-RU" dirty="0" smtClean="0">
                <a:latin typeface="Calibri (Основной текст)"/>
              </a:rPr>
              <a:t>Смягчение своих </a:t>
            </a:r>
            <a:r>
              <a:rPr lang="ru-RU" dirty="0">
                <a:latin typeface="Calibri (Основной текст)"/>
              </a:rPr>
              <a:t>границ - это не </a:t>
            </a:r>
            <a:r>
              <a:rPr lang="ru-RU" dirty="0" smtClean="0">
                <a:latin typeface="Calibri (Основной текст)"/>
              </a:rPr>
              <a:t>слабость и не проявление безволия. Для человека с жесткими границами – это возможность не остаться покинутым и одиноким, а быть принятым и понятым другими людьми.</a:t>
            </a:r>
            <a:endParaRPr lang="ru-RU" dirty="0"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46433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2819400" y="2133600"/>
            <a:ext cx="3842657" cy="2057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solidFill>
                  <a:schemeClr val="bg1"/>
                </a:solidFill>
              </a:rPr>
              <a:t>Спасибо за внимание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38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204">
      <a:dk1>
        <a:srgbClr val="343434"/>
      </a:dk1>
      <a:lt1>
        <a:srgbClr val="FFFFFF"/>
      </a:lt1>
      <a:dk2>
        <a:srgbClr val="343434"/>
      </a:dk2>
      <a:lt2>
        <a:srgbClr val="272727"/>
      </a:lt2>
      <a:accent1>
        <a:srgbClr val="5A5A5A"/>
      </a:accent1>
      <a:accent2>
        <a:srgbClr val="ADADAD"/>
      </a:accent2>
      <a:accent3>
        <a:srgbClr val="C00000"/>
      </a:accent3>
      <a:accent4>
        <a:srgbClr val="FF0000"/>
      </a:accent4>
      <a:accent5>
        <a:srgbClr val="858585"/>
      </a:accent5>
      <a:accent6>
        <a:srgbClr val="525252"/>
      </a:accent6>
      <a:hlink>
        <a:srgbClr val="69CFFE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5_Office Theme">
  <a:themeElements>
    <a:clrScheme name="Custom 204">
      <a:dk1>
        <a:srgbClr val="343434"/>
      </a:dk1>
      <a:lt1>
        <a:srgbClr val="FFFFFF"/>
      </a:lt1>
      <a:dk2>
        <a:srgbClr val="343434"/>
      </a:dk2>
      <a:lt2>
        <a:srgbClr val="272727"/>
      </a:lt2>
      <a:accent1>
        <a:srgbClr val="5A5A5A"/>
      </a:accent1>
      <a:accent2>
        <a:srgbClr val="ADADAD"/>
      </a:accent2>
      <a:accent3>
        <a:srgbClr val="C00000"/>
      </a:accent3>
      <a:accent4>
        <a:srgbClr val="FF0000"/>
      </a:accent4>
      <a:accent5>
        <a:srgbClr val="858585"/>
      </a:accent5>
      <a:accent6>
        <a:srgbClr val="525252"/>
      </a:accent6>
      <a:hlink>
        <a:srgbClr val="69CFFE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2200</TotalTime>
  <Words>864</Words>
  <Application>Microsoft Office PowerPoint</Application>
  <PresentationFormat>Экран (4:3)</PresentationFormat>
  <Paragraphs>70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(Основной текст)</vt:lpstr>
      <vt:lpstr>Helvetica</vt:lpstr>
      <vt:lpstr>Museo Sans Cyrl 300</vt:lpstr>
      <vt:lpstr>Symbol</vt:lpstr>
      <vt:lpstr>Times New Roman</vt:lpstr>
      <vt:lpstr>1_Office Theme</vt:lpstr>
      <vt:lpstr>15_Office Theme</vt:lpstr>
      <vt:lpstr>Презентация PowerPoint</vt:lpstr>
      <vt:lpstr>Личные границы - это</vt:lpstr>
      <vt:lpstr>Сферы установления границ</vt:lpstr>
      <vt:lpstr>Признаки слабых личностных границ </vt:lpstr>
      <vt:lpstr>Размытые личные границы</vt:lpstr>
      <vt:lpstr>Как защитить свои личные границы?</vt:lpstr>
      <vt:lpstr>Жесткие личные границы</vt:lpstr>
      <vt:lpstr>Гибкие личные границы </vt:lpstr>
      <vt:lpstr>Почему важно ставить гибкие границы?</vt:lpstr>
      <vt:lpstr>Ответственность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340</cp:revision>
  <dcterms:created xsi:type="dcterms:W3CDTF">2012-04-26T17:06:14Z</dcterms:created>
  <dcterms:modified xsi:type="dcterms:W3CDTF">2023-02-17T10:04:35Z</dcterms:modified>
</cp:coreProperties>
</file>