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66" r:id="rId4"/>
    <p:sldId id="259" r:id="rId5"/>
    <p:sldId id="260" r:id="rId6"/>
    <p:sldId id="258" r:id="rId7"/>
    <p:sldId id="264" r:id="rId8"/>
    <p:sldId id="265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7" name="Group 1556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1558" name="Straight Connector 1557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9" name="Straight Connector 1558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0" name="Straight Connector 1559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1" name="Straight Connector 1560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2" name="Straight Connector 1561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3" name="Straight Connector 1562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4" name="Straight Connector 1563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5" name="Straight Connector 1564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6" name="Straight Connector 1565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7" name="Straight Connector 1566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8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9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0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1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2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3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4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5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6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7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8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9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0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1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2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3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4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5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6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7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8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9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0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1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2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3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4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5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6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7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8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9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0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1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2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3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4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5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6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7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8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9" name="Oval 1608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0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1" name="Oval 1610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2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3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4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5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6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7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8" name="Oval 1617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9" name="Oval 1618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0" name="Oval 1619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1" name="Oval 1620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2" name="Oval 1621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3" name="Oval 1622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4" name="Oval 1623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6" name="Oval 1625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7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8" name="Oval 1627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9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0" name="Oval 1629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1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2" name="Oval 1631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3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4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5" name="Oval 1634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6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7" name="Oval 1636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8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9" name="Oval 1638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0" name="Oval 1639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1" name="Oval 1640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2" name="Oval 1641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3" name="Oval 1642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4" name="Oval 1643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5" name="Oval 1644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6" name="Oval 1645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7" name="Oval 1646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8" name="Oval 1647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9" name="Oval 1648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0" name="Oval 1649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1" name="Oval 1650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2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3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4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5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6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7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8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9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0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1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2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3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4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5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6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7" name="Oval 1666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8" name="Oval 1667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9" name="Oval 1668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0" name="Oval 1669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1" name="Oval 1670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2" name="Oval 1671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3" name="Oval 1672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4" name="Oval 1673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5" name="Oval 1674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6" name="Oval 1675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7" name="Oval 1676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8" name="Oval 1677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9" name="Oval 1678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0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1" name="Oval 1680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2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3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4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5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6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7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8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9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0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1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2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3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4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5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6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7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8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9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0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1" name="Oval 1700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2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3" name="Oval 1702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4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5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6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7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8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9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0" name="Oval 1709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1" name="Oval 1710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2" name="Oval 1711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3" name="Oval 1712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4" name="Oval 1713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5" name="Oval 1714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6" name="Oval 1715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7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8" name="Oval 1717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9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0" name="Oval 1719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1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2" name="Oval 1721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3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4" name="Oval 1723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5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6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7" name="Oval 1726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8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9" name="Oval 1728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0" name="Oval 1729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1" name="Oval 1730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2" name="Oval 1731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3" name="Oval 1732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4" name="Oval 1733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5" name="Oval 1734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6" name="Oval 1735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7" name="Oval 1736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8" name="Oval 1737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9" name="Oval 1738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0" name="Oval 1739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1" name="Oval 1740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2" name="Oval 1741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3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4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5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6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7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8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9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0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1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2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3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4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5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6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7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8" name="Oval 1757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9" name="Oval 1758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0" name="Oval 1759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1" name="Oval 1760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2" name="Oval 1761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3" name="Oval 1762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4" name="Oval 1763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5" name="Oval 1764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6" name="Oval 1765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7" name="Oval 1766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8" name="Oval 1767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9" name="Oval 1768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0" name="Oval 1769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1" name="Oval 1770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2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3" name="Oval 1772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5" name="Oval 1774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6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7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8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9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0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1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2" name="Oval 1781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3" name="Oval 1782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4" name="Oval 1783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5" name="Oval 1784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6" name="Oval 1785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7" name="Oval 1786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8" name="Oval 1787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9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0" name="Oval 178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1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2" name="Oval 1791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4" name="Oval 1793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5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6" name="Oval 1795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7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8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9" name="Oval 1798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00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1" name="Oval 1800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2" name="Oval 1801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3" name="Oval 1802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4" name="Oval 1803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5" name="Oval 1804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6" name="Oval 1805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7" name="Oval 1806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8" name="Oval 1807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9" name="Oval 1808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0" name="Oval 1809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1" name="Oval 1810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2" name="Oval 1811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3" name="Oval 1812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4" name="Oval 1813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5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6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7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8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9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0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1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2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3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4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5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6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7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8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9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0" name="Oval 1829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1" name="Oval 1830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2" name="Oval 1831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3" name="Oval 1832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4" name="Oval 1833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5" name="Oval 1834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6" name="Oval 1835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7" name="Oval 1836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8" name="Oval 1837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9" name="Oval 1838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0" name="Oval 1839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1" name="Oval 1840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2" name="Oval 1841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3" name="Oval 1842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4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5" name="Oval 18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6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7" name="Oval 1846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8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9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0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1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2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3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4" name="Oval 1853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5" name="Oval 1854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6" name="Oval 1855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7" name="Oval 1856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8" name="Oval 1857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9" name="Oval 1858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0" name="Oval 1859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1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2" name="Oval 1861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3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4" name="Oval 1863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5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6" name="Oval 186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7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8" name="Oval 1867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9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0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1" name="Oval 1870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72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3" name="Oval 1872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4" name="Oval 1873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5" name="Oval 1874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6" name="Oval 1875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7" name="Oval 1876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8" name="Oval 1877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9" name="Oval 1878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0" name="Oval 1879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1" name="Oval 1880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2" name="Oval 1881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3" name="Oval 1882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4" name="Oval 1883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5" name="Oval 1884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6" name="Oval 1885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7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8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9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0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1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2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3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4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5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6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7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8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9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0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1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2" name="Oval 1901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3" name="Oval 1902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4" name="Oval 1903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5" name="Oval 1904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6" name="Oval 1905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7" name="Oval 1906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8" name="Oval 1907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9" name="Oval 1908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0" name="Oval 1909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1" name="Oval 1910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2" name="Oval 1911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3" name="Oval 1912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4" name="Oval 1913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5" name="Oval 1914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6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7" name="Oval 1916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18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9" name="Oval 1918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0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1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2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3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4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5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6" name="Oval 1925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7" name="Oval 1926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8" name="Oval 1927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9" name="Oval 1928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0" name="Oval 1929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1" name="Oval 1930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2" name="Oval 1931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3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4" name="Oval 1933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5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6" name="Oval 1935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7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8" name="Oval 1937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9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0" name="Oval 1939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3" name="Oval 1942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4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5" name="Oval 1944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6" name="Oval 1945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7" name="Oval 1946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8" name="Oval 1947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9" name="Oval 1948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0" name="Oval 1949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1" name="Oval 1950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2" name="Oval 1951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3" name="Oval 1952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4" name="Oval 1953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5" name="Oval 1954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6" name="Oval 1955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7" name="Oval 1956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8" name="Oval 1957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9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0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1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2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3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4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5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6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7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8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9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0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1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2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3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4" name="Oval 1973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5" name="Oval 1974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6" name="Oval 1975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7" name="Oval 1976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8" name="Oval 1977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9" name="Oval 1978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0" name="Oval 1979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1" name="Oval 1980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2" name="Oval 1981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3" name="Oval 1982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4" name="Oval 1983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5" name="Oval 1984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6" name="Oval 1985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7" name="Oval 1986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8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9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0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1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2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3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4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5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6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7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8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9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0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1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2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3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roup 525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527" name="Straight Connector 526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7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8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9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0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1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2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3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4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5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6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7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8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9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0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1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2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3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4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5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6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7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8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9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0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1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2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3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4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5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6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7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8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9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0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1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2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3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4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5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6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7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8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9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0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1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2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3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4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6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7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8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9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0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1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2" name="Oval 591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3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4" name="Oval 593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5" name="Oval 594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6" name="Oval 595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7" name="Oval 596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8" name="Oval 597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9" name="Oval 598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0" name="Oval 599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1" name="Oval 600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2" name="Oval 601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3" name="Oval 602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4" name="Oval 603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5" name="Oval 604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6" name="Oval 605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7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8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9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0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1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2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3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4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5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6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7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8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9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0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1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2" name="Oval 621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3" name="Oval 622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4" name="Oval 623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5" name="Oval 624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6" name="Oval 625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7" name="Oval 626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8" name="Oval 627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9" name="Oval 628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0" name="Oval 629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1" name="Oval 630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2" name="Oval 631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3" name="Oval 632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4" name="Oval 633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5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6" name="Oval 635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7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8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9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0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1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2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3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4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5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6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7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8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9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0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1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2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3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4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5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6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7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8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9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0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1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2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3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4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5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6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7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8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9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0" name="Oval 669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1" name="Oval 670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2" name="Oval 671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3" name="Oval 672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4" name="Oval 673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5" name="Oval 674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6" name="Oval 675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7" name="Oval 676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8" name="Oval 677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9" name="Oval 678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0" name="Oval 679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1" name="Oval 680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2" name="Oval 681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3" name="Oval 682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4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5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6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7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8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9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0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1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2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3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4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5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6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7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8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9" name="Oval 698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0" name="Oval 699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1" name="Oval 700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2" name="Oval 701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3" name="Oval 702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4" name="Oval 703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5" name="Oval 704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6" name="Oval 705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7" name="Oval 706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8" name="Oval 707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9" name="Oval 708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0" name="Oval 709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1" name="Oval 710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2" name="Oval 711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3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5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6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7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8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9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0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1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2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4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5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6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7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8" name="Oval 727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9" name="Oval 728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0" name="Oval 729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1" name="Oval 730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2" name="Oval 731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3" name="Oval 732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4" name="Oval 733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5" name="Oval 734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6" name="Oval 735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7" name="Oval 736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8" name="Oval 737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9" name="Oval 738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0" name="Oval 739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1" name="Oval 740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2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3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4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5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6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7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8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9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0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1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2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3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4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5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6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7" name="Oval 756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8" name="Oval 757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9" name="Oval 758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0" name="Oval 759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1" name="Oval 760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2" name="Oval 761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3" name="Oval 762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4" name="Oval 763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5" name="Oval 764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6" name="Oval 765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7" name="Oval 766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8" name="Oval 767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9" name="Oval 768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0" name="Oval 769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1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2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3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4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5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6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7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8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9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0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1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2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3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4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5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6" name="Oval 785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7" name="Oval 786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8" name="Oval 787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9" name="Oval 788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0" name="Oval 789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1" name="Oval 790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2" name="Oval 791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3" name="Oval 792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4" name="Oval 793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5" name="Oval 794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6" name="Oval 795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7" name="Oval 796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8" name="Oval 797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9" name="Oval 798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0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1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2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3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4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5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6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7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8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9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0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1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2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3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4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5" name="Oval 814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6" name="Oval 815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7" name="Oval 816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8" name="Oval 817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9" name="Oval 818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0" name="Oval 819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1" name="Oval 820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2" name="Oval 821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3" name="Oval 822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4" name="Oval 823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5" name="Oval 824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6" name="Oval 825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7" name="Oval 826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8" name="Oval 827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9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0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1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2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3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4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5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6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7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8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9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0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3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4" name="Oval 843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5" name="Oval 844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6" name="Oval 845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7" name="Oval 846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8" name="Oval 847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9" name="Oval 848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0" name="Oval 849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1" name="Oval 850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2" name="Oval 851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3" name="Oval 852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4" name="Oval 853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5" name="Oval 854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6" name="Oval 855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7" name="Oval 856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8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9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0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1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2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3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4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5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6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7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8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9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0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1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2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3" name="Oval 872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4" name="Oval 873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5" name="Oval 874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6" name="Oval 875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7" name="Oval 876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8" name="Oval 877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9" name="Oval 878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0" name="Oval 879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1" name="Oval 880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2" name="Oval 881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3" name="Oval 882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4" name="Oval 883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5" name="Oval 884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6" name="Oval 885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7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8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9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0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1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2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3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4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5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6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7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8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9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0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1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2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3" name="Oval 902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4" name="Oval 903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5" name="Oval 904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6" name="Oval 905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7" name="Oval 906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8" name="Oval 907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9" name="Oval 908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0" name="Oval 909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1" name="Oval 910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2" name="Oval 911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3" name="Oval 912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4" name="Oval 913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5" name="Oval 914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6" name="Oval 915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7" name="Oval 916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8" name="Oval 917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9" name="Oval 918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0" name="Oval 919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1" name="Oval 920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2" name="Oval 921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3" name="Oval 922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4" name="Oval 923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5" name="Oval 924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6" name="Oval 925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7" name="Oval 926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8" name="Oval 927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9" name="Oval 928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0" name="Oval 929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1" name="Oval 930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2" name="Oval 931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3" name="Oval 932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4" name="Oval 933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5" name="Oval 934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6" name="Oval 935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7" name="Oval 936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8" name="Oval 937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9" name="Oval 938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0" name="Oval 93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1" name="Oval 940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2" name="Oval 941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3" name="Oval 942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4" name="Oval 943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5" name="Oval 9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6" name="Oval 945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7" name="Oval 946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8" name="Oval 947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9" name="Oval 948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0" name="Oval 949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1" name="Oval 950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2" name="Oval 951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3" name="Oval 952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4" name="Oval 953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5" name="Oval 954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6" name="Oval 95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7" name="Oval 956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8" name="Oval 957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9" name="Oval 958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0" name="Oval 959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1" name="Oval 960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2" name="Oval 961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3" name="Oval 962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4" name="Oval 963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5" name="Oval 964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6" name="Oval 965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7" name="Oval 966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8" name="Oval 967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9" name="Oval 968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0" name="Oval 969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1" name="Oval 970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2" name="Oval 971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tIns="45720" rIns="91440" bIns="4572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3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6DFF08F-DC6B-4601-B491-B0F83F6DD2DA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2959" y="4889798"/>
            <a:ext cx="6976873" cy="146304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О ТОЛЕРАНТНОСТИ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909948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042416"/>
          </a:xfrm>
        </p:spPr>
        <p:txBody>
          <a:bodyPr/>
          <a:lstStyle/>
          <a:p>
            <a:pPr algn="ctr"/>
            <a:r>
              <a:rPr lang="ru-RU" dirty="0"/>
              <a:t>Толерантность </a:t>
            </a:r>
            <a:r>
              <a:rPr lang="ru-RU" dirty="0" smtClean="0"/>
              <a:t>- это: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1856232"/>
            <a:ext cx="9720071" cy="4453128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Толерантность – это готовность благосклонно признавать, принимать поведение, убеждения и взгляды других людей, которые отличаются от собственных. При этом, даже в том случае, когда эти убеждения и взгляды тобою не разделяются. Например, терпимость к чужому образу жизни, поведению, обычаям, чувствам, мнениям, идеям, верованиям.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dirty="0" smtClean="0"/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Толерантность это: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- отказ </a:t>
            </a:r>
            <a:r>
              <a:rPr lang="ru-RU" dirty="0"/>
              <a:t>от агрессии;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- терпение</a:t>
            </a:r>
            <a:r>
              <a:rPr lang="ru-RU" dirty="0"/>
              <a:t>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- спокойное </a:t>
            </a:r>
            <a:r>
              <a:rPr lang="ru-RU" dirty="0"/>
              <a:t>восприятие мира;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- философская </a:t>
            </a:r>
            <a:r>
              <a:rPr lang="ru-RU" dirty="0"/>
              <a:t>оценка жизненных принципов и проявлений характера других людей.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3084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интолерантность </a:t>
            </a:r>
            <a:r>
              <a:rPr lang="ru-RU" dirty="0" smtClean="0"/>
              <a:t>-</a:t>
            </a:r>
            <a:r>
              <a:rPr lang="ru-RU" dirty="0"/>
              <a:t> </a:t>
            </a:r>
            <a:r>
              <a:rPr lang="ru-RU" dirty="0" smtClean="0"/>
              <a:t>это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1965960"/>
            <a:ext cx="9720071" cy="3831336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Интолерантность – это нетерпимость, основанная на убеждении, что твоя группа, твоя система взглядов, твой образ жизни стоят выше остальных.</a:t>
            </a:r>
          </a:p>
          <a:p>
            <a:pPr algn="just"/>
            <a:r>
              <a:rPr lang="ru-RU" sz="2400" dirty="0" smtClean="0"/>
              <a:t>Это не просто отсутствие солидарности, это неприятие другого за то, что он выглядит иначе, думает иначе, поступает иначе, просто за то, что он существует.</a:t>
            </a:r>
          </a:p>
          <a:p>
            <a:pPr algn="just"/>
            <a:r>
              <a:rPr lang="ru-RU" sz="2400" dirty="0" smtClean="0"/>
              <a:t>Нетерпимость проявляется в широком диапазоне: от невежливости и пренебрежительного отношения к другим до этнических чисток и геноцида, умышленного уничтожения людей.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69689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896112"/>
          </a:xfrm>
        </p:spPr>
        <p:txBody>
          <a:bodyPr/>
          <a:lstStyle/>
          <a:p>
            <a:pPr algn="ctr"/>
            <a:r>
              <a:rPr lang="ru-RU" dirty="0"/>
              <a:t>ПРОЯВЛЕНИЯ НЕТЕРПИМОСТИ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1481328"/>
            <a:ext cx="10506456" cy="482803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/>
              <a:t>- оскорбления, насмешки, выражение пренебрежения;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/>
              <a:t>- игнорирование </a:t>
            </a:r>
            <a:r>
              <a:rPr lang="ru-RU" sz="2400" dirty="0" smtClean="0"/>
              <a:t>(отказ </a:t>
            </a:r>
            <a:r>
              <a:rPr lang="ru-RU" sz="2400" dirty="0"/>
              <a:t>в беседе, в признании);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/>
              <a:t>- негативные стереотипы, предубеждения, предрассудки (составление обобщенного мнения о человеке, принадлежащем к иной культуре, полу, расе, этнической группе, как правило, на основе отрицательных характеристик);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/>
              <a:t>- этноцентризм </a:t>
            </a:r>
            <a:r>
              <a:rPr lang="ru-RU" sz="2400" dirty="0" smtClean="0"/>
              <a:t>(понимание </a:t>
            </a:r>
            <a:r>
              <a:rPr lang="ru-RU" sz="2400" dirty="0"/>
              <a:t>и оценка жизненных явлений сквозь призму ценностей и традиций собственной группы как эталонной и лучшей по сравнению с другими группами);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/>
              <a:t>- поиск врага – перенос вины за несчастья, неблагополучие и социальные проблемы на ту или иную </a:t>
            </a:r>
            <a:r>
              <a:rPr lang="ru-RU" sz="2400" dirty="0" smtClean="0"/>
              <a:t>группу/человека;</a:t>
            </a:r>
            <a:endParaRPr lang="ru-RU" sz="24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/>
              <a:t>- преследования, запугивания, угрозы;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/>
              <a:t>- дискриминация по признаку </a:t>
            </a:r>
            <a:r>
              <a:rPr lang="ru-RU" sz="2400" dirty="0" smtClean="0"/>
              <a:t>пола и </a:t>
            </a:r>
            <a:r>
              <a:rPr lang="ru-RU" sz="2400" dirty="0"/>
              <a:t>других </a:t>
            </a:r>
            <a:r>
              <a:rPr lang="ru-RU" sz="2400" dirty="0" smtClean="0"/>
              <a:t>различий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46749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896112"/>
          </a:xfrm>
        </p:spPr>
        <p:txBody>
          <a:bodyPr/>
          <a:lstStyle/>
          <a:p>
            <a:pPr algn="ctr"/>
            <a:r>
              <a:rPr lang="ru-RU" dirty="0"/>
              <a:t>ПРОЯВЛЕНИЯ НЕТЕРПИМОСТИ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1481328"/>
            <a:ext cx="10625328" cy="503834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- расизм – дискриминация представителей определенной расы на основе предпосылки, что одни расы превосходят другие 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- ксенофобия в форме этнофобий – антисемитизм, кавказофобия и др.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- религиозные фобии, мигрантофобии;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- национализм – убеждение в превосходстве своей нации над другими;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- фашизм – режим, для которого характерны насилие и массовый террор;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- империализм;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- эксплуатация – использование чужого времени и труда без справедливого вознаграждения;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- осквернение религиозных или культурных символов;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- религиозное преследование;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- изгнание;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- сегрегация, включая апартеид – принудительное разделение людей по какому – то признаку;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- репрессии – насильственное лишение возможности реализации прав человека, уничтожение и </a:t>
            </a:r>
            <a:r>
              <a:rPr lang="ru-RU" dirty="0" smtClean="0"/>
              <a:t>      геноцид.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465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3938" y="548640"/>
            <a:ext cx="9720072" cy="751215"/>
          </a:xfrm>
        </p:spPr>
        <p:txBody>
          <a:bodyPr/>
          <a:lstStyle/>
          <a:p>
            <a:pPr algn="ctr"/>
            <a:r>
              <a:rPr lang="ru-RU" dirty="0"/>
              <a:t>формы поведения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6062649"/>
              </p:ext>
            </p:extLst>
          </p:nvPr>
        </p:nvGraphicFramePr>
        <p:xfrm>
          <a:off x="1023938" y="1273041"/>
          <a:ext cx="10401038" cy="503631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200519">
                  <a:extLst>
                    <a:ext uri="{9D8B030D-6E8A-4147-A177-3AD203B41FA5}">
                      <a16:colId xmlns:a16="http://schemas.microsoft.com/office/drawing/2014/main" val="758002935"/>
                    </a:ext>
                  </a:extLst>
                </a:gridCol>
                <a:gridCol w="5200519">
                  <a:extLst>
                    <a:ext uri="{9D8B030D-6E8A-4147-A177-3AD203B41FA5}">
                      <a16:colId xmlns:a16="http://schemas.microsoft.com/office/drawing/2014/main" val="2383485764"/>
                    </a:ext>
                  </a:extLst>
                </a:gridCol>
              </a:tblGrid>
              <a:tr h="58375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Толерантное поведение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Интолерантное поведение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018513"/>
                  </a:ext>
                </a:extLst>
              </a:tr>
              <a:tr h="637674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Умение</a:t>
                      </a:r>
                      <a:r>
                        <a:rPr lang="ru-RU" sz="2000" baseline="0" dirty="0" smtClean="0"/>
                        <a:t> внимательно слушать и слышать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Перебивание, неумение слушать друг друга, нетерпение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356072"/>
                  </a:ext>
                </a:extLst>
              </a:tr>
              <a:tr h="41941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Стремление разобраться, расспрашивание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Игнорирование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092507"/>
                  </a:ext>
                </a:extLst>
              </a:tr>
              <a:tr h="41941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Совет, предложение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Отстранение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366176"/>
                  </a:ext>
                </a:extLst>
              </a:tr>
              <a:tr h="41941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Похвала, согласие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Обзывание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301382"/>
                  </a:ext>
                </a:extLst>
              </a:tr>
              <a:tr h="41941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Подбадривание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Обвинение, упреки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034167"/>
                  </a:ext>
                </a:extLst>
              </a:tr>
              <a:tr h="41941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Благожелательность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Осуждение, критика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66746"/>
                  </a:ext>
                </a:extLst>
              </a:tr>
              <a:tr h="41941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Утешение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Морализирование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755361"/>
                  </a:ext>
                </a:extLst>
              </a:tr>
              <a:tr h="41941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Уважение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Угрозы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961256"/>
                  </a:ext>
                </a:extLst>
              </a:tr>
              <a:tr h="41941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Эмпатия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Предостережение, предупреждение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89107"/>
                  </a:ext>
                </a:extLst>
              </a:tr>
              <a:tr h="223064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Поддержка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Приказ, указание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652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1087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Что входит в понятие «толерантный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2002536"/>
            <a:ext cx="10168128" cy="430682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Толерантного </a:t>
            </a:r>
            <a:r>
              <a:rPr lang="ru-RU" dirty="0"/>
              <a:t>человека с уверенностью можно считать наиболее человечным потому, что он:</a:t>
            </a:r>
          </a:p>
          <a:p>
            <a:r>
              <a:rPr lang="ru-RU" dirty="0" smtClean="0"/>
              <a:t>- терпимый </a:t>
            </a:r>
            <a:r>
              <a:rPr lang="ru-RU" dirty="0"/>
              <a:t>и сострадательный;</a:t>
            </a:r>
          </a:p>
          <a:p>
            <a:r>
              <a:rPr lang="ru-RU" dirty="0" smtClean="0"/>
              <a:t>- милосердный </a:t>
            </a:r>
            <a:r>
              <a:rPr lang="ru-RU" dirty="0"/>
              <a:t>и прощающий;</a:t>
            </a:r>
          </a:p>
          <a:p>
            <a:r>
              <a:rPr lang="ru-RU" dirty="0" smtClean="0"/>
              <a:t>- воспринимающий </a:t>
            </a:r>
            <a:r>
              <a:rPr lang="ru-RU" dirty="0"/>
              <a:t>недостатки </a:t>
            </a:r>
            <a:r>
              <a:rPr lang="ru-RU" dirty="0" smtClean="0"/>
              <a:t>окружающих;</a:t>
            </a:r>
            <a:endParaRPr lang="ru-RU" dirty="0"/>
          </a:p>
          <a:p>
            <a:r>
              <a:rPr lang="ru-RU" dirty="0" smtClean="0"/>
              <a:t>- уважающий </a:t>
            </a:r>
            <a:r>
              <a:rPr lang="ru-RU" dirty="0"/>
              <a:t>чужие права и свободы;</a:t>
            </a:r>
          </a:p>
          <a:p>
            <a:r>
              <a:rPr lang="ru-RU" dirty="0" smtClean="0"/>
              <a:t>- желающий </a:t>
            </a:r>
            <a:r>
              <a:rPr lang="ru-RU" dirty="0"/>
              <a:t>взаимодействовать;</a:t>
            </a:r>
          </a:p>
          <a:p>
            <a:r>
              <a:rPr lang="ru-RU" dirty="0" smtClean="0"/>
              <a:t>- поддерживающий </a:t>
            </a:r>
            <a:r>
              <a:rPr lang="ru-RU" dirty="0"/>
              <a:t>принципы партнерства и равности отношений.</a:t>
            </a:r>
          </a:p>
          <a:p>
            <a:r>
              <a:rPr lang="ru-RU" dirty="0"/>
              <a:t>Искренняя приверженность этим факторам дает полную картину идеального человека. Это доказывает важность наличия толерантности в характере людей. </a:t>
            </a:r>
            <a:endParaRPr lang="ru-RU" dirty="0" smtClean="0"/>
          </a:p>
          <a:p>
            <a:r>
              <a:rPr lang="ru-RU" dirty="0" smtClean="0"/>
              <a:t>Главное </a:t>
            </a:r>
            <a:r>
              <a:rPr lang="ru-RU" dirty="0"/>
              <a:t>тут не перебарщивать и не использовать это как оружие, затыкающие рты инакомыслящим, создавая табу на осуждение и даже обсуждение некоторых тем.</a:t>
            </a:r>
          </a:p>
        </p:txBody>
      </p:sp>
    </p:spTree>
    <p:extLst>
      <p:ext uri="{BB962C8B-B14F-4D97-AF65-F5344CB8AC3E}">
        <p14:creationId xmlns:p14="http://schemas.microsoft.com/office/powerpoint/2010/main" val="3012101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Всегда ли нужно вести себя </a:t>
            </a:r>
            <a:r>
              <a:rPr lang="ru-RU" dirty="0" smtClean="0"/>
              <a:t>толерантно?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2496312"/>
            <a:ext cx="10296144" cy="3602736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Многие путают толерантность с прощением и </a:t>
            </a:r>
            <a:r>
              <a:rPr lang="ru-RU" sz="2400" dirty="0" smtClean="0"/>
              <a:t>милосердием. </a:t>
            </a:r>
            <a:endParaRPr lang="ru-RU" sz="2400" dirty="0"/>
          </a:p>
          <a:p>
            <a:pPr algn="just"/>
            <a:r>
              <a:rPr lang="ru-RU" sz="2400" dirty="0" smtClean="0"/>
              <a:t>В </a:t>
            </a:r>
            <a:r>
              <a:rPr lang="ru-RU" sz="2400" dirty="0"/>
              <a:t>семьях, обществе, политике других современных государств (особенно европейских) мы видим яркие примеры превращения толерантности во </a:t>
            </a:r>
            <a:r>
              <a:rPr lang="ru-RU" sz="2400" b="1" dirty="0"/>
              <a:t>вседозволенность</a:t>
            </a:r>
            <a:r>
              <a:rPr lang="ru-RU" sz="2400" dirty="0"/>
              <a:t>. В итоге то, что еще десять лет назад казалось невероятным, теперь становится непререкаемой нормой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/>
              <a:t>Это заставляет задуматься, есть ли границы, за которыми терпимость не приносит личности гармонии и мира внутри? Эти рамки каждый устанавливает для себя самостоятельно, руководствуясь воспитанием, </a:t>
            </a:r>
            <a:r>
              <a:rPr lang="ru-RU" sz="2400" dirty="0" smtClean="0"/>
              <a:t>моралью, общечеловеческими нормами.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15584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8720" y="2615184"/>
            <a:ext cx="9720072" cy="996696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СПАСИБО ЗА ВНИМАНИЕ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42916001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Integral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B4028482-F53A-4442-AB14-9B7A43F44F9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TM02900720[[fn=Интеграл]]</Template>
  <TotalTime>192</TotalTime>
  <Words>646</Words>
  <Application>Microsoft Office PowerPoint</Application>
  <PresentationFormat>Широкоэкранный</PresentationFormat>
  <Paragraphs>72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</vt:lpstr>
      <vt:lpstr>Tw Cen MT</vt:lpstr>
      <vt:lpstr>Tw Cen MT Condensed</vt:lpstr>
      <vt:lpstr>Wingdings 3</vt:lpstr>
      <vt:lpstr>Интеграл</vt:lpstr>
      <vt:lpstr>О ТОЛЕРАНТНОСТИ</vt:lpstr>
      <vt:lpstr>Толерантность - это:</vt:lpstr>
      <vt:lpstr>интолерантность - это</vt:lpstr>
      <vt:lpstr>ПРОЯВЛЕНИЯ НЕТЕРПИМОСТИ </vt:lpstr>
      <vt:lpstr>ПРОЯВЛЕНИЯ НЕТЕРПИМОСТИ </vt:lpstr>
      <vt:lpstr>формы поведения </vt:lpstr>
      <vt:lpstr>Что входит в понятие «толерантный»</vt:lpstr>
      <vt:lpstr>Всегда ли нужно вести себя толерантно?</vt:lpstr>
      <vt:lpstr>СПАСИБО ЗА ВНИМАНИЕ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ТОЛЕРАНТНОСТИ</dc:title>
  <dc:creator>Admin</dc:creator>
  <cp:lastModifiedBy>Admin</cp:lastModifiedBy>
  <cp:revision>15</cp:revision>
  <dcterms:created xsi:type="dcterms:W3CDTF">2023-02-03T07:29:38Z</dcterms:created>
  <dcterms:modified xsi:type="dcterms:W3CDTF">2023-02-04T13:28:24Z</dcterms:modified>
</cp:coreProperties>
</file>