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2" y="1626326"/>
            <a:ext cx="8915399" cy="1743891"/>
          </a:xfrm>
        </p:spPr>
        <p:txBody>
          <a:bodyPr/>
          <a:lstStyle/>
          <a:p>
            <a:pPr algn="ctr"/>
            <a:r>
              <a:rPr lang="ru-RU" dirty="0" smtClean="0"/>
              <a:t>Я - педагог!</a:t>
            </a:r>
            <a:br>
              <a:rPr lang="ru-RU" dirty="0" smtClean="0"/>
            </a:br>
            <a:r>
              <a:rPr lang="ru-RU" dirty="0" smtClean="0"/>
              <a:t>Это звучит гордо!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739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1844"/>
          </a:xfrm>
        </p:spPr>
        <p:txBody>
          <a:bodyPr/>
          <a:lstStyle/>
          <a:p>
            <a:pPr algn="ctr"/>
            <a:r>
              <a:rPr lang="ru-RU" dirty="0"/>
              <a:t>Педагог – профессия особая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8549" y="1933303"/>
            <a:ext cx="8915400" cy="3901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Педагог – профессия особая, поскольку рядом с ним всегда находится коллектив людей: учащиеся, родители, коллеги по работе. Это те люди, которые всегда на виду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/>
              <a:t>Педагог - не только профессия, суть которой транслировать знания, а высокая миссия сотворения </a:t>
            </a:r>
            <a:r>
              <a:rPr lang="ru-RU" sz="2800" dirty="0" smtClean="0"/>
              <a:t>личности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4997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563150"/>
            <a:ext cx="8911687" cy="777970"/>
          </a:xfrm>
        </p:spPr>
        <p:txBody>
          <a:bodyPr/>
          <a:lstStyle/>
          <a:p>
            <a:pPr algn="ctr"/>
            <a:r>
              <a:rPr lang="ru-RU" dirty="0" smtClean="0"/>
              <a:t>Имидж педагога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5499" y="1454331"/>
            <a:ext cx="8915400" cy="47548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А.Ю. Панасюк (советский, российский психолог, доктор психологических наук, профессор.) определяет </a:t>
            </a:r>
            <a:r>
              <a:rPr lang="ru-RU" sz="2000" b="1" dirty="0">
                <a:solidFill>
                  <a:schemeClr val="tx1"/>
                </a:solidFill>
              </a:rPr>
              <a:t>имидж</a:t>
            </a:r>
            <a:r>
              <a:rPr lang="ru-RU" sz="2000" dirty="0">
                <a:solidFill>
                  <a:schemeClr val="tx1"/>
                </a:solidFill>
              </a:rPr>
              <a:t> человека </a:t>
            </a:r>
            <a:r>
              <a:rPr lang="ru-RU" sz="2000" b="1" dirty="0">
                <a:solidFill>
                  <a:schemeClr val="tx1"/>
                </a:solidFill>
              </a:rPr>
              <a:t>как мнение об этом человеке у группы людей в результате сформированного в их психике образа этого человека, возникшего вследствие прямого их контакта с этим человеком или вследствие полученной об этом человеке информации от других людей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Позитивный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имидж педагога вызывает уважение у учащихся и повышает престиж учебного заведения. </a:t>
            </a:r>
          </a:p>
          <a:p>
            <a:pPr marL="0" indent="0">
              <a:buNone/>
            </a:pPr>
            <a:r>
              <a:rPr lang="ru-RU" sz="2000" dirty="0" smtClean="0"/>
              <a:t>Позитивный </a:t>
            </a:r>
            <a:r>
              <a:rPr lang="ru-RU" sz="2000" dirty="0"/>
              <a:t>имидж </a:t>
            </a:r>
            <a:r>
              <a:rPr lang="ru-RU" sz="2000" dirty="0" smtClean="0"/>
              <a:t>преподавателя очень важен:</a:t>
            </a:r>
          </a:p>
          <a:p>
            <a:r>
              <a:rPr lang="ru-RU" sz="2000" dirty="0" smtClean="0"/>
              <a:t>для </a:t>
            </a:r>
            <a:r>
              <a:rPr lang="ru-RU" sz="2000" dirty="0"/>
              <a:t>его </a:t>
            </a:r>
            <a:r>
              <a:rPr lang="ru-RU" sz="2000" dirty="0" smtClean="0"/>
              <a:t>студентов </a:t>
            </a:r>
            <a:r>
              <a:rPr lang="ru-RU" sz="2000" dirty="0"/>
              <a:t>- как личный пример успешного человека, которого они постоянно видят перед </a:t>
            </a:r>
            <a:r>
              <a:rPr lang="ru-RU" sz="2000" dirty="0" smtClean="0"/>
              <a:t>собой;</a:t>
            </a:r>
          </a:p>
          <a:p>
            <a:r>
              <a:rPr lang="ru-RU" sz="2000" dirty="0" smtClean="0"/>
              <a:t>для </a:t>
            </a:r>
            <a:r>
              <a:rPr lang="ru-RU" sz="2000" dirty="0"/>
              <a:t>самого педагога – для моральной, психологической удовлетворенности своей значимостью в этом мире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5792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8061" y="505238"/>
            <a:ext cx="8911687" cy="708301"/>
          </a:xfrm>
        </p:spPr>
        <p:txBody>
          <a:bodyPr/>
          <a:lstStyle/>
          <a:p>
            <a:pPr algn="ctr"/>
            <a:r>
              <a:rPr lang="ru-RU" dirty="0" smtClean="0"/>
              <a:t>Характеристики педагога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5140" y="1304543"/>
            <a:ext cx="8915400" cy="50231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50" dirty="0" smtClean="0">
                <a:solidFill>
                  <a:schemeClr val="tx1"/>
                </a:solidFill>
              </a:rPr>
              <a:t>Имидж педагога </a:t>
            </a:r>
            <a:r>
              <a:rPr lang="ru-RU" sz="1850" dirty="0">
                <a:solidFill>
                  <a:schemeClr val="tx1"/>
                </a:solidFill>
              </a:rPr>
              <a:t>– это образ, включающий </a:t>
            </a:r>
            <a:r>
              <a:rPr lang="ru-RU" sz="1850" dirty="0" smtClean="0">
                <a:solidFill>
                  <a:schemeClr val="tx1"/>
                </a:solidFill>
              </a:rPr>
              <a:t>следующие характеристики:</a:t>
            </a:r>
            <a:endParaRPr lang="ru-RU" sz="1850" dirty="0">
              <a:solidFill>
                <a:schemeClr val="tx1"/>
              </a:solidFill>
            </a:endParaRPr>
          </a:p>
          <a:p>
            <a:r>
              <a:rPr lang="ru-RU" sz="1850" dirty="0"/>
              <a:t>-</a:t>
            </a:r>
            <a:r>
              <a:rPr lang="ru-RU" sz="1850" dirty="0">
                <a:solidFill>
                  <a:schemeClr val="tx1"/>
                </a:solidFill>
              </a:rPr>
              <a:t>высокая </a:t>
            </a:r>
            <a:r>
              <a:rPr lang="ru-RU" sz="1850" dirty="0" smtClean="0">
                <a:solidFill>
                  <a:schemeClr val="tx1"/>
                </a:solidFill>
              </a:rPr>
              <a:t>ответственность </a:t>
            </a:r>
            <a:r>
              <a:rPr lang="ru-RU" sz="1850" dirty="0">
                <a:solidFill>
                  <a:schemeClr val="tx1"/>
                </a:solidFill>
              </a:rPr>
              <a:t>и </a:t>
            </a:r>
            <a:r>
              <a:rPr lang="ru-RU" sz="1850" dirty="0" smtClean="0">
                <a:solidFill>
                  <a:schemeClr val="tx1"/>
                </a:solidFill>
              </a:rPr>
              <a:t>активность</a:t>
            </a:r>
            <a:r>
              <a:rPr lang="ru-RU" sz="1850" dirty="0">
                <a:solidFill>
                  <a:schemeClr val="tx1"/>
                </a:solidFill>
              </a:rPr>
              <a:t>;</a:t>
            </a:r>
          </a:p>
          <a:p>
            <a:r>
              <a:rPr lang="ru-RU" sz="1850" dirty="0" smtClean="0">
                <a:solidFill>
                  <a:schemeClr val="tx1"/>
                </a:solidFill>
              </a:rPr>
              <a:t>-любовь к своим  ученикам </a:t>
            </a:r>
            <a:r>
              <a:rPr lang="ru-RU" sz="1850" dirty="0">
                <a:solidFill>
                  <a:schemeClr val="tx1"/>
                </a:solidFill>
              </a:rPr>
              <a:t>и </a:t>
            </a:r>
            <a:r>
              <a:rPr lang="ru-RU" sz="1850" dirty="0" smtClean="0">
                <a:solidFill>
                  <a:schemeClr val="tx1"/>
                </a:solidFill>
              </a:rPr>
              <a:t>профессии, стремление </a:t>
            </a:r>
            <a:r>
              <a:rPr lang="ru-RU" sz="1850" dirty="0">
                <a:solidFill>
                  <a:schemeClr val="tx1"/>
                </a:solidFill>
              </a:rPr>
              <a:t>сформировать в каждом из них всесторонне развитую личность</a:t>
            </a:r>
            <a:r>
              <a:rPr lang="ru-RU" sz="1850" dirty="0" smtClean="0">
                <a:solidFill>
                  <a:schemeClr val="tx1"/>
                </a:solidFill>
              </a:rPr>
              <a:t>;</a:t>
            </a:r>
            <a:endParaRPr lang="ru-RU" sz="1850" dirty="0">
              <a:solidFill>
                <a:schemeClr val="tx1"/>
              </a:solidFill>
            </a:endParaRPr>
          </a:p>
          <a:p>
            <a:r>
              <a:rPr lang="ru-RU" sz="1850" dirty="0" smtClean="0">
                <a:solidFill>
                  <a:schemeClr val="tx1"/>
                </a:solidFill>
              </a:rPr>
              <a:t>-подлинная </a:t>
            </a:r>
            <a:r>
              <a:rPr lang="ru-RU" sz="1850" dirty="0" smtClean="0"/>
              <a:t>интеллигентность, духовная культура, желание и умение работать вместе с другими;</a:t>
            </a:r>
          </a:p>
          <a:p>
            <a:r>
              <a:rPr lang="ru-RU" sz="1850" dirty="0" smtClean="0"/>
              <a:t>-высокий профессионализм, инновационный стиль научно-педагогического мышления, готовность к созданию новых ценностей и принятию творческих решений;</a:t>
            </a:r>
          </a:p>
          <a:p>
            <a:r>
              <a:rPr lang="ru-RU" sz="1850" dirty="0" smtClean="0"/>
              <a:t>-потребность в непрерывном общем и профессиональном развитии </a:t>
            </a:r>
          </a:p>
          <a:p>
            <a:r>
              <a:rPr lang="ru-RU" sz="1850" dirty="0" smtClean="0"/>
              <a:t>-потребность в постоянном самообразовании и готовность к нему;</a:t>
            </a:r>
          </a:p>
          <a:p>
            <a:r>
              <a:rPr lang="ru-RU" sz="1850" dirty="0" smtClean="0"/>
              <a:t>-</a:t>
            </a:r>
            <a:r>
              <a:rPr lang="ru-RU" sz="1850" dirty="0"/>
              <a:t>способность </a:t>
            </a:r>
            <a:r>
              <a:rPr lang="ru-RU" sz="1850" dirty="0" smtClean="0"/>
              <a:t>быстро </a:t>
            </a:r>
            <a:r>
              <a:rPr lang="ru-RU" sz="1850" dirty="0"/>
              <a:t>сближаться с людьми, общаться с ними, не допуская конфликтов, поскольку общение - основа педагогической деятельности.</a:t>
            </a:r>
          </a:p>
          <a:p>
            <a:endParaRPr lang="ru-RU" sz="1850" dirty="0"/>
          </a:p>
        </p:txBody>
      </p:sp>
    </p:spTree>
    <p:extLst>
      <p:ext uri="{BB962C8B-B14F-4D97-AF65-F5344CB8AC3E}">
        <p14:creationId xmlns:p14="http://schemas.microsoft.com/office/powerpoint/2010/main" val="3416496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301"/>
          </a:xfrm>
        </p:spPr>
        <p:txBody>
          <a:bodyPr/>
          <a:lstStyle/>
          <a:p>
            <a:pPr algn="ctr"/>
            <a:r>
              <a:rPr lang="ru-RU" dirty="0" smtClean="0"/>
              <a:t>Какой я педагог?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23999"/>
            <a:ext cx="9060244" cy="4650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 целью определения своей личностной и профессиональной эффективности можно ответить на следующие вопросы:</a:t>
            </a:r>
          </a:p>
          <a:p>
            <a:r>
              <a:rPr lang="ru-RU" dirty="0"/>
              <a:t>Какой образ восприятия </a:t>
            </a:r>
            <a:r>
              <a:rPr lang="ru-RU" dirty="0" smtClean="0"/>
              <a:t>в </a:t>
            </a:r>
            <a:r>
              <a:rPr lang="ru-RU" dirty="0"/>
              <a:t>сознании </a:t>
            </a:r>
            <a:r>
              <a:rPr lang="ru-RU" dirty="0" smtClean="0"/>
              <a:t>руководства, коллег, воспитанников, социального окружения я создаю как педагог?</a:t>
            </a:r>
          </a:p>
          <a:p>
            <a:r>
              <a:rPr lang="ru-RU" dirty="0" smtClean="0"/>
              <a:t>Как я взаимодействую с руководством, коллегами, студентами? (с помощью диалога, конфликта, противостояния)</a:t>
            </a:r>
          </a:p>
          <a:p>
            <a:r>
              <a:rPr lang="ru-RU" dirty="0" smtClean="0"/>
              <a:t>Умею ли я эффективно работать самостоятельно и в группе?</a:t>
            </a:r>
          </a:p>
          <a:p>
            <a:r>
              <a:rPr lang="ru-RU" dirty="0" smtClean="0"/>
              <a:t>Умею ли я ставить цели и достигать их? (привести реальные примеры)</a:t>
            </a:r>
          </a:p>
          <a:p>
            <a:r>
              <a:rPr lang="ru-RU" dirty="0" smtClean="0"/>
              <a:t>Насколько я исполнительный работник? Являюсь ли я образцом ответственного поведения для своих студентов?</a:t>
            </a:r>
          </a:p>
          <a:p>
            <a:r>
              <a:rPr lang="ru-RU" dirty="0" smtClean="0"/>
              <a:t>Готов ли я к профессиональному развитию и росту?</a:t>
            </a:r>
          </a:p>
          <a:p>
            <a:r>
              <a:rPr lang="ru-RU" dirty="0" smtClean="0"/>
              <a:t>Приносит ли мне </a:t>
            </a:r>
            <a:r>
              <a:rPr lang="ru-RU" dirty="0"/>
              <a:t>моя деятельность </a:t>
            </a:r>
            <a:r>
              <a:rPr lang="ru-RU" dirty="0" smtClean="0"/>
              <a:t>моральную и психологическую удовлетворенность </a:t>
            </a:r>
            <a:r>
              <a:rPr lang="ru-RU" dirty="0"/>
              <a:t>своей </a:t>
            </a:r>
            <a:r>
              <a:rPr lang="ru-RU" dirty="0" smtClean="0"/>
              <a:t>значимостью?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312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Результат ответственной работы педагога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7851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Высокий профессионализм выпускников колледжа.</a:t>
            </a:r>
          </a:p>
          <a:p>
            <a:r>
              <a:rPr lang="ru-RU" sz="2000" dirty="0" smtClean="0"/>
              <a:t>Профессиональная востребованность </a:t>
            </a:r>
            <a:r>
              <a:rPr lang="ru-RU" sz="2000" dirty="0"/>
              <a:t>и </a:t>
            </a:r>
            <a:r>
              <a:rPr lang="ru-RU" sz="2000" dirty="0" smtClean="0"/>
              <a:t>конкурентоспособность выпускников </a:t>
            </a:r>
            <a:r>
              <a:rPr lang="ru-RU" sz="2000" dirty="0"/>
              <a:t>на рынке </a:t>
            </a:r>
            <a:r>
              <a:rPr lang="ru-RU" sz="2000" dirty="0" smtClean="0"/>
              <a:t>труда.</a:t>
            </a:r>
          </a:p>
          <a:p>
            <a:r>
              <a:rPr lang="ru-RU" sz="2000" dirty="0" smtClean="0"/>
              <a:t>Формирование у обучающихся следующих личностных качеств:</a:t>
            </a:r>
          </a:p>
          <a:p>
            <a:pPr marL="0" indent="447675">
              <a:buNone/>
            </a:pPr>
            <a:r>
              <a:rPr lang="ru-RU" sz="2000" dirty="0" smtClean="0"/>
              <a:t>- самодисциплинированность</a:t>
            </a:r>
            <a:r>
              <a:rPr lang="ru-RU" sz="2000" dirty="0"/>
              <a:t>, </a:t>
            </a:r>
            <a:endParaRPr lang="ru-RU" sz="2000" dirty="0" smtClean="0"/>
          </a:p>
          <a:p>
            <a:pPr marL="0" indent="447675">
              <a:buNone/>
            </a:pPr>
            <a:r>
              <a:rPr lang="ru-RU" sz="2000" dirty="0" smtClean="0"/>
              <a:t>- воспитанность</a:t>
            </a:r>
            <a:r>
              <a:rPr lang="ru-RU" sz="2000" dirty="0"/>
              <a:t>, </a:t>
            </a:r>
            <a:endParaRPr lang="ru-RU" sz="2000" dirty="0" smtClean="0"/>
          </a:p>
          <a:p>
            <a:pPr marL="0" indent="447675">
              <a:buNone/>
            </a:pPr>
            <a:r>
              <a:rPr lang="ru-RU" sz="2000" dirty="0" smtClean="0"/>
              <a:t>- уравновешенность</a:t>
            </a:r>
            <a:r>
              <a:rPr lang="ru-RU" sz="2000" dirty="0"/>
              <a:t>, </a:t>
            </a:r>
            <a:endParaRPr lang="ru-RU" sz="2000" dirty="0" smtClean="0"/>
          </a:p>
          <a:p>
            <a:pPr marL="0" indent="447675">
              <a:buNone/>
            </a:pPr>
            <a:r>
              <a:rPr lang="ru-RU" sz="2000" dirty="0" smtClean="0"/>
              <a:t>- гибкость </a:t>
            </a:r>
            <a:r>
              <a:rPr lang="ru-RU" sz="2000" dirty="0"/>
              <a:t>взглядов, </a:t>
            </a:r>
            <a:endParaRPr lang="ru-RU" sz="2000" dirty="0" smtClean="0"/>
          </a:p>
          <a:p>
            <a:pPr marL="0" indent="447675">
              <a:buNone/>
            </a:pPr>
            <a:r>
              <a:rPr lang="ru-RU" sz="2000" dirty="0" smtClean="0"/>
              <a:t>- любознательность и желание развиваться, </a:t>
            </a:r>
          </a:p>
          <a:p>
            <a:pPr marL="0" indent="447675">
              <a:buNone/>
            </a:pPr>
            <a:r>
              <a:rPr lang="ru-RU" sz="2000" dirty="0" smtClean="0"/>
              <a:t>- общительность </a:t>
            </a:r>
            <a:r>
              <a:rPr lang="ru-RU" sz="2000" dirty="0"/>
              <a:t>и </a:t>
            </a:r>
            <a:r>
              <a:rPr lang="ru-RU" sz="2000" dirty="0" smtClean="0"/>
              <a:t>целеустремленность.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83161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5788" y="510759"/>
            <a:ext cx="8915399" cy="86998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006" y="1621112"/>
            <a:ext cx="7843266" cy="52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3509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112</TotalTime>
  <Words>441</Words>
  <Application>Microsoft Office PowerPoint</Application>
  <PresentationFormat>Широкоэкранный</PresentationFormat>
  <Paragraphs>40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Я - педагог! Это звучит гордо!</vt:lpstr>
      <vt:lpstr>Педагог – профессия особая</vt:lpstr>
      <vt:lpstr>Имидж педагога</vt:lpstr>
      <vt:lpstr>Характеристики педагога</vt:lpstr>
      <vt:lpstr>Какой я педагог?</vt:lpstr>
      <vt:lpstr>Результат ответственной работы педагога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педагог! Это звучит гордо!</dc:title>
  <dc:creator>Admin</dc:creator>
  <cp:lastModifiedBy>Admin</cp:lastModifiedBy>
  <cp:revision>14</cp:revision>
  <dcterms:created xsi:type="dcterms:W3CDTF">2023-01-31T13:27:07Z</dcterms:created>
  <dcterms:modified xsi:type="dcterms:W3CDTF">2023-02-04T13:47:10Z</dcterms:modified>
</cp:coreProperties>
</file>