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6"/>
  </p:handoutMasterIdLst>
  <p:sldIdLst>
    <p:sldId id="256" r:id="rId2"/>
    <p:sldId id="270" r:id="rId3"/>
    <p:sldId id="268" r:id="rId4"/>
    <p:sldId id="271" r:id="rId5"/>
    <p:sldId id="267" r:id="rId6"/>
    <p:sldId id="274" r:id="rId7"/>
    <p:sldId id="269" r:id="rId8"/>
    <p:sldId id="266" r:id="rId9"/>
    <p:sldId id="272" r:id="rId10"/>
    <p:sldId id="265" r:id="rId11"/>
    <p:sldId id="273" r:id="rId12"/>
    <p:sldId id="275" r:id="rId13"/>
    <p:sldId id="276" r:id="rId14"/>
    <p:sldId id="261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000B"/>
    <a:srgbClr val="0041B6"/>
    <a:srgbClr val="F9D600"/>
    <a:srgbClr val="324057"/>
    <a:srgbClr val="007CCE"/>
    <a:srgbClr val="2A1255"/>
    <a:srgbClr val="A58C51"/>
    <a:srgbClr val="213969"/>
    <a:srgbClr val="332319"/>
    <a:srgbClr val="173A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4" d="100"/>
          <a:sy n="84" d="100"/>
        </p:scale>
        <p:origin x="1334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11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4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9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6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5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13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8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4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9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63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72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58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459" y="1465729"/>
            <a:ext cx="7869891" cy="4711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13377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3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1362457" y="4389399"/>
            <a:ext cx="6748272" cy="95615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97000B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Как справиться </a:t>
            </a:r>
            <a:r>
              <a:rPr lang="ru-RU" b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97000B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с прокрастинацией?</a:t>
            </a:r>
            <a:endParaRPr lang="en-US" b="1" dirty="0">
              <a:ln w="9525">
                <a:solidFill>
                  <a:schemeClr val="bg1"/>
                </a:solidFill>
                <a:prstDash val="solid"/>
              </a:ln>
              <a:solidFill>
                <a:srgbClr val="97000B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8065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Что </a:t>
            </a:r>
            <a:r>
              <a:rPr lang="ru-RU" b="1" dirty="0"/>
              <a:t>такое </a:t>
            </a:r>
            <a:r>
              <a:rPr lang="ru-RU" b="1" dirty="0" smtClean="0"/>
              <a:t>прокрастинация?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33272" y="1825513"/>
            <a:ext cx="762609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dirty="0"/>
              <a:t>Прокрастинация – это стремление отодвинуть важные дела на неопределенное время, что способствует возникновению различных проблем и влечет за собой появление негативных психологических последствий, таких как стресс, чувство вины и заниженная </a:t>
            </a:r>
            <a:r>
              <a:rPr lang="ru-RU" dirty="0" smtClean="0"/>
              <a:t>самооценка.</a:t>
            </a:r>
          </a:p>
          <a:p>
            <a:pPr indent="447675" algn="just"/>
            <a:endParaRPr lang="ru-RU" dirty="0"/>
          </a:p>
          <a:p>
            <a:pPr indent="447675" algn="just"/>
            <a:r>
              <a:rPr lang="ru-RU" dirty="0" smtClean="0"/>
              <a:t>Прокрастинация </a:t>
            </a:r>
            <a:r>
              <a:rPr lang="ru-RU" dirty="0"/>
              <a:t>— это когда человек откладывает важные дела на потом, при этом осознавая, что это может привести к срывам </a:t>
            </a:r>
            <a:r>
              <a:rPr lang="ru-RU" dirty="0" smtClean="0"/>
              <a:t>сроков, </a:t>
            </a:r>
            <a:r>
              <a:rPr lang="ru-RU" dirty="0"/>
              <a:t>конфликтам и упущенным возможностям</a:t>
            </a:r>
            <a:r>
              <a:rPr lang="ru-RU" dirty="0" smtClean="0"/>
              <a:t>.</a:t>
            </a:r>
          </a:p>
          <a:p>
            <a:pPr indent="447675" algn="just"/>
            <a:endParaRPr lang="ru-RU" dirty="0"/>
          </a:p>
          <a:p>
            <a:pPr indent="447675" algn="just"/>
            <a:r>
              <a:rPr lang="ru-RU" dirty="0"/>
              <a:t>Прокрастинация похожа на нездоровую привычку, которая со временем может укорениться. В долгосрочной перспективе привычка прокрастинировать приводит к тому, что люди упускают возможности, плохо выполняют работу, находятся в постоянном стрессе, чувствуют себя несчастными.</a:t>
            </a:r>
          </a:p>
          <a:p>
            <a:pPr algn="just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658747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Что </a:t>
            </a:r>
            <a:r>
              <a:rPr lang="ru-RU" b="1" dirty="0"/>
              <a:t>такое </a:t>
            </a:r>
            <a:r>
              <a:rPr lang="ru-RU" b="1" dirty="0" smtClean="0"/>
              <a:t>прокрастинация?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330215" y="1396574"/>
            <a:ext cx="70616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Психолог </a:t>
            </a:r>
            <a:r>
              <a:rPr lang="ru-RU" dirty="0"/>
              <a:t>Полина Максимова говорит, что типичная схема прокрастинации выглядит так</a:t>
            </a:r>
            <a:r>
              <a:rPr lang="ru-RU" dirty="0" smtClean="0"/>
              <a:t>:</a:t>
            </a:r>
            <a:endParaRPr lang="ru-RU" dirty="0"/>
          </a:p>
        </p:txBody>
      </p:sp>
      <p:grpSp>
        <p:nvGrpSpPr>
          <p:cNvPr id="5" name="Group 92"/>
          <p:cNvGrpSpPr>
            <a:grpSpLocks/>
          </p:cNvGrpSpPr>
          <p:nvPr/>
        </p:nvGrpSpPr>
        <p:grpSpPr bwMode="auto">
          <a:xfrm>
            <a:off x="1062518" y="2344026"/>
            <a:ext cx="7452360" cy="479453"/>
            <a:chOff x="1269" y="1296"/>
            <a:chExt cx="3193" cy="334"/>
          </a:xfrm>
        </p:grpSpPr>
        <p:sp>
          <p:nvSpPr>
            <p:cNvPr id="6" name="AutoShape 3"/>
            <p:cNvSpPr>
              <a:spLocks noChangeArrowheads="1"/>
            </p:cNvSpPr>
            <p:nvPr/>
          </p:nvSpPr>
          <p:spPr bwMode="gray">
            <a:xfrm>
              <a:off x="1422" y="1296"/>
              <a:ext cx="3040" cy="33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/>
            </a:p>
          </p:txBody>
        </p:sp>
        <p:sp>
          <p:nvSpPr>
            <p:cNvPr id="7" name="Text Box 4"/>
            <p:cNvSpPr txBox="1">
              <a:spLocks noChangeArrowheads="1"/>
            </p:cNvSpPr>
            <p:nvPr/>
          </p:nvSpPr>
          <p:spPr bwMode="gray">
            <a:xfrm>
              <a:off x="1525" y="1342"/>
              <a:ext cx="2633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ru-RU" sz="2000" dirty="0" smtClean="0"/>
                <a:t>Мысли о </a:t>
              </a:r>
              <a:r>
                <a:rPr lang="ru-RU" sz="2000" dirty="0"/>
                <a:t>чём-то сложном или неприятном</a:t>
              </a:r>
              <a:endParaRPr lang="en-US" sz="2000" dirty="0">
                <a:solidFill>
                  <a:srgbClr val="000000"/>
                </a:solidFill>
              </a:endParaRPr>
            </a:p>
          </p:txBody>
        </p:sp>
        <p:grpSp>
          <p:nvGrpSpPr>
            <p:cNvPr id="8" name="Group 55"/>
            <p:cNvGrpSpPr>
              <a:grpSpLocks/>
            </p:cNvGrpSpPr>
            <p:nvPr/>
          </p:nvGrpSpPr>
          <p:grpSpPr bwMode="auto">
            <a:xfrm>
              <a:off x="1269" y="1324"/>
              <a:ext cx="266" cy="298"/>
              <a:chOff x="1415" y="1276"/>
              <a:chExt cx="266" cy="298"/>
            </a:xfrm>
          </p:grpSpPr>
          <p:grpSp>
            <p:nvGrpSpPr>
              <p:cNvPr id="9" name="Group 56"/>
              <p:cNvGrpSpPr>
                <a:grpSpLocks/>
              </p:cNvGrpSpPr>
              <p:nvPr/>
            </p:nvGrpSpPr>
            <p:grpSpPr bwMode="auto">
              <a:xfrm>
                <a:off x="1415" y="1276"/>
                <a:ext cx="266" cy="298"/>
                <a:chOff x="1415" y="1276"/>
                <a:chExt cx="266" cy="298"/>
              </a:xfrm>
            </p:grpSpPr>
            <p:pic>
              <p:nvPicPr>
                <p:cNvPr id="11" name="Picture 57" descr="Picture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2" name="Oval 58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rgbClr val="FF9900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3" name="Oval 59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9900">
                        <a:gamma/>
                        <a:shade val="63529"/>
                        <a:invGamma/>
                      </a:srgbClr>
                    </a:gs>
                    <a:gs pos="100000">
                      <a:srgbClr val="FF9900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pic>
              <p:nvPicPr>
                <p:cNvPr id="14" name="Picture 60" descr="Picture1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0" name="Text Box 61"/>
              <p:cNvSpPr txBox="1">
                <a:spLocks noChangeArrowheads="1"/>
              </p:cNvSpPr>
              <p:nvPr/>
            </p:nvSpPr>
            <p:spPr bwMode="gray">
              <a:xfrm>
                <a:off x="1441" y="1292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 dirty="0">
                    <a:solidFill>
                      <a:srgbClr val="FFFFFF"/>
                    </a:solidFill>
                  </a:rPr>
                  <a:t>1</a:t>
                </a:r>
              </a:p>
            </p:txBody>
          </p:sp>
        </p:grpSp>
      </p:grpSp>
      <p:grpSp>
        <p:nvGrpSpPr>
          <p:cNvPr id="15" name="Group 93"/>
          <p:cNvGrpSpPr>
            <a:grpSpLocks/>
          </p:cNvGrpSpPr>
          <p:nvPr/>
        </p:nvGrpSpPr>
        <p:grpSpPr bwMode="auto">
          <a:xfrm>
            <a:off x="1060656" y="3083830"/>
            <a:ext cx="7454694" cy="496678"/>
            <a:chOff x="1268" y="1776"/>
            <a:chExt cx="3194" cy="346"/>
          </a:xfrm>
        </p:grpSpPr>
        <p:sp>
          <p:nvSpPr>
            <p:cNvPr id="16" name="AutoShape 13"/>
            <p:cNvSpPr>
              <a:spLocks noChangeArrowheads="1"/>
            </p:cNvSpPr>
            <p:nvPr/>
          </p:nvSpPr>
          <p:spPr bwMode="gray">
            <a:xfrm>
              <a:off x="1422" y="1776"/>
              <a:ext cx="3040" cy="33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/>
            </a:p>
          </p:txBody>
        </p:sp>
        <p:sp>
          <p:nvSpPr>
            <p:cNvPr id="17" name="Text Box 21"/>
            <p:cNvSpPr txBox="1">
              <a:spLocks noChangeArrowheads="1"/>
            </p:cNvSpPr>
            <p:nvPr/>
          </p:nvSpPr>
          <p:spPr bwMode="gray">
            <a:xfrm>
              <a:off x="1525" y="1824"/>
              <a:ext cx="2633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ru-RU" sz="2000" dirty="0" smtClean="0"/>
                <a:t>Возбуждение болевых центров </a:t>
              </a:r>
              <a:r>
                <a:rPr lang="ru-RU" sz="2000" dirty="0"/>
                <a:t>мозга </a:t>
              </a:r>
              <a:endParaRPr lang="en-US" sz="2000" dirty="0">
                <a:solidFill>
                  <a:srgbClr val="000000"/>
                </a:solidFill>
              </a:endParaRPr>
            </a:p>
          </p:txBody>
        </p:sp>
        <p:grpSp>
          <p:nvGrpSpPr>
            <p:cNvPr id="18" name="Group 62"/>
            <p:cNvGrpSpPr>
              <a:grpSpLocks/>
            </p:cNvGrpSpPr>
            <p:nvPr/>
          </p:nvGrpSpPr>
          <p:grpSpPr bwMode="auto">
            <a:xfrm>
              <a:off x="1268" y="1824"/>
              <a:ext cx="266" cy="298"/>
              <a:chOff x="1414" y="1776"/>
              <a:chExt cx="266" cy="298"/>
            </a:xfrm>
          </p:grpSpPr>
          <p:grpSp>
            <p:nvGrpSpPr>
              <p:cNvPr id="19" name="Group 63"/>
              <p:cNvGrpSpPr>
                <a:grpSpLocks/>
              </p:cNvGrpSpPr>
              <p:nvPr/>
            </p:nvGrpSpPr>
            <p:grpSpPr bwMode="auto">
              <a:xfrm>
                <a:off x="1414" y="1776"/>
                <a:ext cx="266" cy="298"/>
                <a:chOff x="1415" y="1276"/>
                <a:chExt cx="266" cy="298"/>
              </a:xfrm>
            </p:grpSpPr>
            <p:pic>
              <p:nvPicPr>
                <p:cNvPr id="21" name="Picture 64" descr="Picture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2" name="Oval 65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CF71A"/>
                    </a:gs>
                    <a:gs pos="100000">
                      <a:srgbClr val="FCF71A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3" name="Oval 66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CF71A">
                        <a:gamma/>
                        <a:shade val="63529"/>
                        <a:invGamma/>
                      </a:srgbClr>
                    </a:gs>
                    <a:gs pos="100000">
                      <a:srgbClr val="FCF71A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pic>
              <p:nvPicPr>
                <p:cNvPr id="24" name="Picture 67" descr="Picture1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20" name="Text Box 68"/>
              <p:cNvSpPr txBox="1">
                <a:spLocks noChangeArrowheads="1"/>
              </p:cNvSpPr>
              <p:nvPr/>
            </p:nvSpPr>
            <p:spPr bwMode="gray">
              <a:xfrm>
                <a:off x="1440" y="1792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2</a:t>
                </a:r>
              </a:p>
            </p:txBody>
          </p:sp>
        </p:grpSp>
      </p:grpSp>
      <p:grpSp>
        <p:nvGrpSpPr>
          <p:cNvPr id="25" name="Group 94"/>
          <p:cNvGrpSpPr>
            <a:grpSpLocks/>
          </p:cNvGrpSpPr>
          <p:nvPr/>
        </p:nvGrpSpPr>
        <p:grpSpPr bwMode="auto">
          <a:xfrm>
            <a:off x="1064378" y="3831391"/>
            <a:ext cx="7450027" cy="495242"/>
            <a:chOff x="1270" y="2247"/>
            <a:chExt cx="3192" cy="345"/>
          </a:xfrm>
        </p:grpSpPr>
        <p:sp>
          <p:nvSpPr>
            <p:cNvPr id="26" name="AutoShape 23"/>
            <p:cNvSpPr>
              <a:spLocks noChangeArrowheads="1"/>
            </p:cNvSpPr>
            <p:nvPr/>
          </p:nvSpPr>
          <p:spPr bwMode="gray">
            <a:xfrm>
              <a:off x="1422" y="2247"/>
              <a:ext cx="3040" cy="33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/>
            </a:p>
          </p:txBody>
        </p:sp>
        <p:sp>
          <p:nvSpPr>
            <p:cNvPr id="27" name="Text Box 31"/>
            <p:cNvSpPr txBox="1">
              <a:spLocks noChangeArrowheads="1"/>
            </p:cNvSpPr>
            <p:nvPr/>
          </p:nvSpPr>
          <p:spPr bwMode="gray">
            <a:xfrm>
              <a:off x="1525" y="2295"/>
              <a:ext cx="2902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ru-RU" sz="2000" dirty="0" smtClean="0"/>
                <a:t>Изменение фокуса </a:t>
              </a:r>
              <a:r>
                <a:rPr lang="ru-RU" sz="2000" dirty="0"/>
                <a:t>внимания на что-то более приятное</a:t>
              </a:r>
              <a:endParaRPr lang="en-US" sz="2000" dirty="0">
                <a:solidFill>
                  <a:srgbClr val="000000"/>
                </a:solidFill>
              </a:endParaRPr>
            </a:p>
          </p:txBody>
        </p:sp>
        <p:grpSp>
          <p:nvGrpSpPr>
            <p:cNvPr id="28" name="Group 69"/>
            <p:cNvGrpSpPr>
              <a:grpSpLocks/>
            </p:cNvGrpSpPr>
            <p:nvPr/>
          </p:nvGrpSpPr>
          <p:grpSpPr bwMode="auto">
            <a:xfrm>
              <a:off x="1270" y="2294"/>
              <a:ext cx="266" cy="298"/>
              <a:chOff x="1416" y="2246"/>
              <a:chExt cx="266" cy="298"/>
            </a:xfrm>
          </p:grpSpPr>
          <p:sp>
            <p:nvSpPr>
              <p:cNvPr id="29" name="Text Box 70"/>
              <p:cNvSpPr txBox="1">
                <a:spLocks noChangeArrowheads="1"/>
              </p:cNvSpPr>
              <p:nvPr/>
            </p:nvSpPr>
            <p:spPr bwMode="gray">
              <a:xfrm>
                <a:off x="1435" y="2267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3</a:t>
                </a:r>
              </a:p>
            </p:txBody>
          </p:sp>
          <p:grpSp>
            <p:nvGrpSpPr>
              <p:cNvPr id="30" name="Group 71"/>
              <p:cNvGrpSpPr>
                <a:grpSpLocks/>
              </p:cNvGrpSpPr>
              <p:nvPr/>
            </p:nvGrpSpPr>
            <p:grpSpPr bwMode="auto">
              <a:xfrm>
                <a:off x="1416" y="2246"/>
                <a:ext cx="266" cy="298"/>
                <a:chOff x="1415" y="1276"/>
                <a:chExt cx="266" cy="298"/>
              </a:xfrm>
            </p:grpSpPr>
            <p:pic>
              <p:nvPicPr>
                <p:cNvPr id="32" name="Picture 72" descr="Picture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3" name="Oval 73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10E470"/>
                    </a:gs>
                    <a:gs pos="100000">
                      <a:srgbClr val="10E470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4" name="Oval 74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10E470">
                        <a:gamma/>
                        <a:shade val="63529"/>
                        <a:invGamma/>
                      </a:srgbClr>
                    </a:gs>
                    <a:gs pos="100000">
                      <a:srgbClr val="10E470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pic>
              <p:nvPicPr>
                <p:cNvPr id="35" name="Picture 75" descr="Picture1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31" name="Text Box 76"/>
              <p:cNvSpPr txBox="1">
                <a:spLocks noChangeArrowheads="1"/>
              </p:cNvSpPr>
              <p:nvPr/>
            </p:nvSpPr>
            <p:spPr bwMode="gray">
              <a:xfrm>
                <a:off x="1442" y="2262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3</a:t>
                </a:r>
              </a:p>
            </p:txBody>
          </p:sp>
        </p:grpSp>
      </p:grpSp>
      <p:grpSp>
        <p:nvGrpSpPr>
          <p:cNvPr id="36" name="Group 95"/>
          <p:cNvGrpSpPr>
            <a:grpSpLocks/>
          </p:cNvGrpSpPr>
          <p:nvPr/>
        </p:nvGrpSpPr>
        <p:grpSpPr bwMode="auto">
          <a:xfrm>
            <a:off x="1060656" y="4593390"/>
            <a:ext cx="7454694" cy="805128"/>
            <a:chOff x="1268" y="2727"/>
            <a:chExt cx="3194" cy="612"/>
          </a:xfrm>
        </p:grpSpPr>
        <p:sp>
          <p:nvSpPr>
            <p:cNvPr id="37" name="AutoShape 33"/>
            <p:cNvSpPr>
              <a:spLocks noChangeArrowheads="1"/>
            </p:cNvSpPr>
            <p:nvPr/>
          </p:nvSpPr>
          <p:spPr bwMode="gray">
            <a:xfrm>
              <a:off x="1422" y="2727"/>
              <a:ext cx="3040" cy="612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/>
            </a:p>
          </p:txBody>
        </p:sp>
        <p:sp>
          <p:nvSpPr>
            <p:cNvPr id="38" name="Text Box 41"/>
            <p:cNvSpPr txBox="1">
              <a:spLocks noChangeArrowheads="1"/>
            </p:cNvSpPr>
            <p:nvPr/>
          </p:nvSpPr>
          <p:spPr bwMode="gray">
            <a:xfrm>
              <a:off x="1525" y="2775"/>
              <a:ext cx="2633" cy="5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ru-RU" sz="2000" dirty="0" smtClean="0"/>
                <a:t>Наступление временного облегчения </a:t>
              </a:r>
              <a:r>
                <a:rPr lang="ru-RU" sz="2000" dirty="0"/>
                <a:t>от того, что удалось избавиться от дискомфорта</a:t>
              </a:r>
              <a:endParaRPr lang="en-US" sz="2000" dirty="0">
                <a:solidFill>
                  <a:srgbClr val="000000"/>
                </a:solidFill>
              </a:endParaRPr>
            </a:p>
          </p:txBody>
        </p:sp>
        <p:grpSp>
          <p:nvGrpSpPr>
            <p:cNvPr id="39" name="Group 77"/>
            <p:cNvGrpSpPr>
              <a:grpSpLocks/>
            </p:cNvGrpSpPr>
            <p:nvPr/>
          </p:nvGrpSpPr>
          <p:grpSpPr bwMode="auto">
            <a:xfrm>
              <a:off x="1268" y="2774"/>
              <a:ext cx="266" cy="298"/>
              <a:chOff x="1414" y="2726"/>
              <a:chExt cx="266" cy="298"/>
            </a:xfrm>
          </p:grpSpPr>
          <p:sp>
            <p:nvSpPr>
              <p:cNvPr id="40" name="Text Box 78"/>
              <p:cNvSpPr txBox="1">
                <a:spLocks noChangeArrowheads="1"/>
              </p:cNvSpPr>
              <p:nvPr/>
            </p:nvSpPr>
            <p:spPr bwMode="gray">
              <a:xfrm>
                <a:off x="1435" y="2748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4</a:t>
                </a:r>
              </a:p>
            </p:txBody>
          </p:sp>
          <p:grpSp>
            <p:nvGrpSpPr>
              <p:cNvPr id="41" name="Group 79"/>
              <p:cNvGrpSpPr>
                <a:grpSpLocks/>
              </p:cNvGrpSpPr>
              <p:nvPr/>
            </p:nvGrpSpPr>
            <p:grpSpPr bwMode="auto">
              <a:xfrm>
                <a:off x="1414" y="2726"/>
                <a:ext cx="266" cy="298"/>
                <a:chOff x="1415" y="1276"/>
                <a:chExt cx="266" cy="298"/>
              </a:xfrm>
            </p:grpSpPr>
            <p:pic>
              <p:nvPicPr>
                <p:cNvPr id="43" name="Picture 80" descr="Picture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44" name="Oval 81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A55F9"/>
                    </a:gs>
                    <a:gs pos="100000">
                      <a:srgbClr val="CA55F9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5" name="Oval 82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A55F9">
                        <a:gamma/>
                        <a:shade val="63529"/>
                        <a:invGamma/>
                      </a:srgbClr>
                    </a:gs>
                    <a:gs pos="100000">
                      <a:srgbClr val="CA55F9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pic>
              <p:nvPicPr>
                <p:cNvPr id="46" name="Picture 83" descr="Picture1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42" name="Text Box 84"/>
              <p:cNvSpPr txBox="1">
                <a:spLocks noChangeArrowheads="1"/>
              </p:cNvSpPr>
              <p:nvPr/>
            </p:nvSpPr>
            <p:spPr bwMode="gray">
              <a:xfrm>
                <a:off x="1440" y="2742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 dirty="0">
                    <a:solidFill>
                      <a:srgbClr val="FFFFFF"/>
                    </a:solidFill>
                  </a:rPr>
                  <a:t>4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086210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9234" y="237745"/>
            <a:ext cx="7886700" cy="676655"/>
          </a:xfrm>
        </p:spPr>
        <p:txBody>
          <a:bodyPr/>
          <a:lstStyle/>
          <a:p>
            <a:pPr algn="ctr"/>
            <a:r>
              <a:rPr lang="ru-RU" b="1" dirty="0" smtClean="0"/>
              <a:t>Виды прокрастинации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13816" y="1503831"/>
            <a:ext cx="8001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dirty="0"/>
              <a:t>Американский психолог Милграм выделил следующие виды прокрастинации: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бытовая - склонность оттянуть выполнение таких дел, как вынос мусора или уборка квартиры;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прокрастинация принятия решений - происходит затягивание решения, хотя необходимая информация собрана в полном объеме;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невротическая - отодвигание на неопределенное время принятие решений жизненно важных задач;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академическая - все решения, связанные с обучением, откладываются на неопределенный срок.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компульсивная - наблюдаются устойчивые шаблоны поведения</a:t>
            </a:r>
            <a:r>
              <a:rPr lang="ru-RU" dirty="0" smtClean="0"/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/>
          </a:p>
          <a:p>
            <a:pPr indent="447675" algn="just"/>
            <a:r>
              <a:rPr lang="ru-RU" dirty="0" smtClean="0"/>
              <a:t>Независимо от вида прокрастинации, стремление </a:t>
            </a:r>
            <a:r>
              <a:rPr lang="ru-RU" dirty="0"/>
              <a:t>перенести дела на потом </a:t>
            </a:r>
            <a:r>
              <a:rPr lang="ru-RU" dirty="0" smtClean="0"/>
              <a:t>провоцирует </a:t>
            </a:r>
            <a:r>
              <a:rPr lang="ru-RU" dirty="0"/>
              <a:t>появление таких негативных последствий, как заниженная самооценка, профессиональное выгорание на работе, стресс, снижение успеваемости в учебе, неуверенность в себе.</a:t>
            </a:r>
          </a:p>
        </p:txBody>
      </p:sp>
    </p:spTree>
    <p:extLst>
      <p:ext uri="{BB962C8B-B14F-4D97-AF65-F5344CB8AC3E}">
        <p14:creationId xmlns:p14="http://schemas.microsoft.com/office/powerpoint/2010/main" val="34139195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Признаки прокрастинации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30986" y="1551998"/>
            <a:ext cx="770153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/>
            <a:r>
              <a:rPr lang="ru-RU" dirty="0" smtClean="0"/>
              <a:t>Признаки, </a:t>
            </a:r>
            <a:r>
              <a:rPr lang="ru-RU" dirty="0"/>
              <a:t>свидетельствующие о том, что вы </a:t>
            </a:r>
            <a:r>
              <a:rPr lang="ru-RU" dirty="0" smtClean="0"/>
              <a:t>прокрастинируете:</a:t>
            </a:r>
            <a:endParaRPr lang="ru-RU" dirty="0"/>
          </a:p>
          <a:p>
            <a:pPr algn="just">
              <a:tabLst>
                <a:tab pos="447675" algn="l"/>
              </a:tabLst>
            </a:pPr>
            <a:r>
              <a:rPr lang="ru-RU" dirty="0"/>
              <a:t>•	вы весь день делаете задачи с низким приоритетом, не берётесь за сложные и важные задачи;</a:t>
            </a:r>
          </a:p>
          <a:p>
            <a:pPr algn="just">
              <a:tabLst>
                <a:tab pos="447675" algn="l"/>
              </a:tabLst>
            </a:pPr>
            <a:r>
              <a:rPr lang="ru-RU" dirty="0"/>
              <a:t>•	читаете почту по несколько раз, но не отвечаете на входящие и не принимаете решений, как с ними работать;</a:t>
            </a:r>
          </a:p>
          <a:p>
            <a:pPr algn="just">
              <a:tabLst>
                <a:tab pos="447675" algn="l"/>
              </a:tabLst>
            </a:pPr>
            <a:r>
              <a:rPr lang="ru-RU" dirty="0"/>
              <a:t>•	садитесь, чтобы начать важную задачу, а через пять минут уже бежите за чашечкой кофе;</a:t>
            </a:r>
          </a:p>
          <a:p>
            <a:pPr algn="just">
              <a:tabLst>
                <a:tab pos="447675" algn="l"/>
              </a:tabLst>
            </a:pPr>
            <a:r>
              <a:rPr lang="ru-RU" dirty="0"/>
              <a:t>•	задачи долго висят в вашем списке дел, даже те, которые вы считаете важными;</a:t>
            </a:r>
          </a:p>
          <a:p>
            <a:pPr algn="just">
              <a:tabLst>
                <a:tab pos="447675" algn="l"/>
              </a:tabLst>
            </a:pPr>
            <a:r>
              <a:rPr lang="ru-RU" dirty="0"/>
              <a:t>•	постоянно соглашаетесь выполнить несложные задачи, о которых вас просят коллеги, вместо того чтобы сначала разобраться с важными задачами, которые уже есть в вашем списке;</a:t>
            </a:r>
          </a:p>
          <a:p>
            <a:pPr algn="just">
              <a:tabLst>
                <a:tab pos="447675" algn="l"/>
              </a:tabLst>
            </a:pPr>
            <a:r>
              <a:rPr lang="ru-RU" dirty="0"/>
              <a:t>•	ждёте «особого вдохновения» или </a:t>
            </a:r>
            <a:r>
              <a:rPr lang="ru-RU" dirty="0" smtClean="0"/>
              <a:t>«нужного </a:t>
            </a:r>
            <a:r>
              <a:rPr lang="ru-RU" dirty="0"/>
              <a:t>времени», чтобы приняться за важное дело.</a:t>
            </a:r>
          </a:p>
        </p:txBody>
      </p:sp>
    </p:spTree>
    <p:extLst>
      <p:ext uri="{BB962C8B-B14F-4D97-AF65-F5344CB8AC3E}">
        <p14:creationId xmlns:p14="http://schemas.microsoft.com/office/powerpoint/2010/main" val="12081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 smtClean="0"/>
              <a:t>Когнитивные искажения при прокрастинации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24128" y="2056025"/>
            <a:ext cx="749122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b="1" dirty="0" smtClean="0"/>
              <a:t>Думаем</a:t>
            </a:r>
            <a:r>
              <a:rPr lang="ru-RU" b="1" dirty="0"/>
              <a:t>, что у нас ещё много времени. </a:t>
            </a:r>
            <a:r>
              <a:rPr lang="ru-RU" dirty="0"/>
              <a:t>Когда мы считаем, что у нас много времени до </a:t>
            </a:r>
            <a:r>
              <a:rPr lang="ru-RU" dirty="0" smtClean="0"/>
              <a:t>необходимого срока, </a:t>
            </a:r>
            <a:r>
              <a:rPr lang="ru-RU" dirty="0"/>
              <a:t>то возникает ложное чувство безопасности. Отсюда и затягивание. </a:t>
            </a:r>
            <a:r>
              <a:rPr lang="ru-RU" dirty="0" smtClean="0"/>
              <a:t>Срок </a:t>
            </a:r>
            <a:r>
              <a:rPr lang="ru-RU" dirty="0"/>
              <a:t>всегда приходит </a:t>
            </a:r>
            <a:r>
              <a:rPr lang="ru-RU" dirty="0" smtClean="0"/>
              <a:t>незаметно.</a:t>
            </a:r>
          </a:p>
          <a:p>
            <a:pPr indent="447675" algn="just"/>
            <a:r>
              <a:rPr lang="ru-RU" b="1" dirty="0" smtClean="0"/>
              <a:t>Считаем</a:t>
            </a:r>
            <a:r>
              <a:rPr lang="ru-RU" b="1" dirty="0"/>
              <a:t>, что справимся с задачей быстро. </a:t>
            </a:r>
            <a:r>
              <a:rPr lang="ru-RU" dirty="0"/>
              <a:t>Наверняка вы тоже думали, что курсовую или диплом можно написать за пару дней, а </a:t>
            </a:r>
            <a:r>
              <a:rPr lang="ru-RU" dirty="0" err="1"/>
              <a:t>домашку</a:t>
            </a:r>
            <a:r>
              <a:rPr lang="ru-RU" dirty="0"/>
              <a:t> по английскому сделать за час, а на деле эти задачи занимали в два раза больше времени. </a:t>
            </a:r>
            <a:r>
              <a:rPr lang="ru-RU" dirty="0" smtClean="0"/>
              <a:t>Все </a:t>
            </a:r>
            <a:r>
              <a:rPr lang="ru-RU" dirty="0"/>
              <a:t>мы склонны недооценивать задачу, пока не поймём, как много в ней подводных камней и незаметных сложностей.</a:t>
            </a:r>
          </a:p>
          <a:p>
            <a:pPr indent="447675" algn="just"/>
            <a:r>
              <a:rPr lang="ru-RU" b="1" dirty="0"/>
              <a:t>Ждём, когда </a:t>
            </a:r>
            <a:r>
              <a:rPr lang="ru-RU" b="1" dirty="0" smtClean="0"/>
              <a:t>«посетит Муза». </a:t>
            </a:r>
            <a:r>
              <a:rPr lang="ru-RU" dirty="0"/>
              <a:t>Люди часто считают, что для работы они обязательно должны чувствовать вдохновение и мотивацию. Но иногда легче просто взять и сделать. Потому что, если задача неприятная или скучная, вдохновение вряд ли наступит. Делать что-то, что тебе не нравится, ещё и впопыхах, — тот ещё кошмар.</a:t>
            </a:r>
          </a:p>
        </p:txBody>
      </p:sp>
    </p:spTree>
    <p:extLst>
      <p:ext uri="{BB962C8B-B14F-4D97-AF65-F5344CB8AC3E}">
        <p14:creationId xmlns:p14="http://schemas.microsoft.com/office/powerpoint/2010/main" val="1985287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Чем отличается лень от прокрастинации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68680" y="1919097"/>
            <a:ext cx="764667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dirty="0"/>
              <a:t>Основное различие между прокрастинацией и ленью — </a:t>
            </a:r>
            <a:r>
              <a:rPr lang="ru-RU" dirty="0" smtClean="0"/>
              <a:t>это ощущения</a:t>
            </a:r>
            <a:r>
              <a:rPr lang="ru-RU" dirty="0"/>
              <a:t>.</a:t>
            </a:r>
          </a:p>
          <a:p>
            <a:pPr indent="447675" algn="just"/>
            <a:endParaRPr lang="ru-RU" dirty="0"/>
          </a:p>
          <a:p>
            <a:pPr indent="447675" algn="just"/>
            <a:r>
              <a:rPr lang="ru-RU" dirty="0"/>
              <a:t>По своей природе люди стремятся экономить энергию. То есть биологическая суть лени в том, чтобы получать больше выгоды, при этом тратить меньше своих сил и ресурсов. Поэтому, когда человек ленится, он думает, что всё делает правильно, и не испытывает стресса и чувства вины.</a:t>
            </a:r>
          </a:p>
          <a:p>
            <a:pPr indent="447675" algn="just"/>
            <a:endParaRPr lang="ru-RU" dirty="0"/>
          </a:p>
          <a:p>
            <a:pPr indent="447675" algn="just"/>
            <a:r>
              <a:rPr lang="ru-RU" dirty="0"/>
              <a:t>А когда он прокрастинирует, то чувствует ответственность за это. Он осознаёт, что нужно решать задачу, но никак не может к ней приступить. А ещё часто при прокрастинации люди не </a:t>
            </a:r>
            <a:r>
              <a:rPr lang="ru-RU" dirty="0" smtClean="0"/>
              <a:t>лежат </a:t>
            </a:r>
            <a:r>
              <a:rPr lang="ru-RU" dirty="0"/>
              <a:t>на </a:t>
            </a:r>
            <a:r>
              <a:rPr lang="ru-RU" dirty="0" smtClean="0"/>
              <a:t>кровати, </a:t>
            </a:r>
            <a:r>
              <a:rPr lang="ru-RU" dirty="0"/>
              <a:t>а занимаются другими, менее важными в данный момент </a:t>
            </a:r>
            <a:r>
              <a:rPr lang="ru-RU" dirty="0" smtClean="0"/>
              <a:t>делами, </a:t>
            </a:r>
            <a:r>
              <a:rPr lang="ru-RU" dirty="0"/>
              <a:t>например, вместо работы могут сидеть на сайте </a:t>
            </a:r>
            <a:r>
              <a:rPr lang="ru-RU" dirty="0" smtClean="0"/>
              <a:t>интернет-магазина </a:t>
            </a:r>
            <a:r>
              <a:rPr lang="ru-RU" dirty="0"/>
              <a:t>и выбирать </a:t>
            </a:r>
            <a:r>
              <a:rPr lang="ru-RU" dirty="0" smtClean="0"/>
              <a:t>вещи, </a:t>
            </a:r>
            <a:r>
              <a:rPr lang="ru-RU" dirty="0"/>
              <a:t>которые нужны, но не прямо сейчас.</a:t>
            </a:r>
          </a:p>
        </p:txBody>
      </p:sp>
    </p:spTree>
    <p:extLst>
      <p:ext uri="{BB962C8B-B14F-4D97-AF65-F5344CB8AC3E}">
        <p14:creationId xmlns:p14="http://schemas.microsoft.com/office/powerpoint/2010/main" val="671324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64593"/>
            <a:ext cx="7886700" cy="886967"/>
          </a:xfrm>
        </p:spPr>
        <p:txBody>
          <a:bodyPr/>
          <a:lstStyle/>
          <a:p>
            <a:pPr algn="ctr"/>
            <a:r>
              <a:rPr lang="ru-RU" b="1" dirty="0" smtClean="0"/>
              <a:t>Причины прокрастинации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86968" y="1425786"/>
            <a:ext cx="790041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b="1" dirty="0" smtClean="0"/>
              <a:t>Нет </a:t>
            </a:r>
            <a:r>
              <a:rPr lang="ru-RU" b="1" dirty="0"/>
              <a:t>мотивации.</a:t>
            </a:r>
            <a:r>
              <a:rPr lang="ru-RU" dirty="0"/>
              <a:t> У вас отсутствует вдохновение, нет желания взять и выполнить работу. Что нужно в таком случае? Придумайте себе мотивацию, пообещайте награду за результат, например, посещение любимого кафе </a:t>
            </a:r>
            <a:r>
              <a:rPr lang="ru-RU" dirty="0" smtClean="0"/>
              <a:t>вечером.</a:t>
            </a:r>
          </a:p>
          <a:p>
            <a:pPr indent="447675" algn="just"/>
            <a:r>
              <a:rPr lang="ru-RU" b="1" dirty="0" smtClean="0"/>
              <a:t>Перфекционизм</a:t>
            </a:r>
            <a:r>
              <a:rPr lang="ru-RU" dirty="0" smtClean="0"/>
              <a:t> способствует откладыванию дел на потом в связи с желанием делать все идеально. Но когда мы занимаемся новой деятельностью результат может получиться не совсем идеальным…. Так может появиться страх неудачи и дело проще отложить чем начать выполнять.</a:t>
            </a:r>
          </a:p>
          <a:p>
            <a:pPr indent="447675" algn="just"/>
            <a:r>
              <a:rPr lang="ru-RU" b="1" dirty="0" smtClean="0"/>
              <a:t>Страх </a:t>
            </a:r>
            <a:r>
              <a:rPr lang="ru-RU" b="1" dirty="0"/>
              <a:t>перед провалом. </a:t>
            </a:r>
            <a:r>
              <a:rPr lang="ru-RU" dirty="0"/>
              <a:t>Такое психологическое состояние возникает, если ранее выполнение поставленных задач заканчивалось полным фиаско. Как быть в данной ситуации? Надо попытаться убедить себя в обратном, настроиться на положительный исход дела. Возможно, раньше такие провалы случались из-за недостаточного опыта или знаний, которые вы уже приобрели. Нужно подойти к выполнению поставленной задачи обдуманно, анализируя исходные данные, ни в коем случае не надо принимать спешные необдуманные решения</a:t>
            </a:r>
            <a:r>
              <a:rPr lang="ru-RU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199973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64593"/>
            <a:ext cx="7886700" cy="886967"/>
          </a:xfrm>
        </p:spPr>
        <p:txBody>
          <a:bodyPr/>
          <a:lstStyle/>
          <a:p>
            <a:pPr algn="ctr"/>
            <a:r>
              <a:rPr lang="ru-RU" b="1" dirty="0" smtClean="0"/>
              <a:t>Причины прокрастинации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60120" y="1459683"/>
            <a:ext cx="773582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b="1" dirty="0"/>
              <a:t>Неприязнь к заданию. </a:t>
            </a:r>
            <a:r>
              <a:rPr lang="ru-RU" dirty="0"/>
              <a:t>Это уже не просто безразличие, а агрессия. Как преодолеть прокрастинацию в таком виде? Наиболее подходящий вариант−найти другую работу. Но если по ряду причин это пока не реально, тогда необходимо искать положительные моменты в своей работе.</a:t>
            </a:r>
          </a:p>
          <a:p>
            <a:pPr indent="447675" algn="just"/>
            <a:r>
              <a:rPr lang="ru-RU" b="1" dirty="0" smtClean="0"/>
              <a:t>Отсутствие </a:t>
            </a:r>
            <a:r>
              <a:rPr lang="ru-RU" b="1" dirty="0"/>
              <a:t>выбора, долг. </a:t>
            </a:r>
            <a:r>
              <a:rPr lang="ru-RU" dirty="0"/>
              <a:t>Достаточно часто реализация рабочих задач связана не с нашим выбором. Навязанные задания и нежелание их выполнять подталкивают нас к откладыванию таких задач на потом. Что делать в таком случае? Самое лучшее решение – мысленно убедить себя в том, что именно вы инициатор дела. Настройте себя на выполнение работы, заменяя фразы «я обязан», «я вынужден», на: «я хочу», «я желаю».</a:t>
            </a:r>
            <a:endParaRPr lang="ru-RU" dirty="0" smtClean="0"/>
          </a:p>
          <a:p>
            <a:pPr indent="447675" algn="just"/>
            <a:r>
              <a:rPr lang="ru-RU" b="1" dirty="0" smtClean="0"/>
              <a:t>Страх </a:t>
            </a:r>
            <a:r>
              <a:rPr lang="ru-RU" b="1" dirty="0"/>
              <a:t>перед слишком большим делом. </a:t>
            </a:r>
            <a:r>
              <a:rPr lang="ru-RU" dirty="0"/>
              <a:t>Когда перед нами поставлена объемная задача, мы также пытаемся отсрочить начинание дела. В этой ситуации надо разделить весь объем работы на составляющие задания, сформировать структуру и выполнять по одному фрагменту в день. Уже после первого рабочего дня ваше дело не будет нагонять на вас страх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58416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Как справиться с прокрастинацией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28650" y="1523691"/>
            <a:ext cx="803986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b="1" dirty="0"/>
              <a:t>Распознайте начало прокрастинации</a:t>
            </a:r>
            <a:r>
              <a:rPr lang="ru-RU" dirty="0"/>
              <a:t>. Обратите внимание на любые мысли о том, чтобы отложить важное дело, и сделайте всё возможное, чтобы противостоять побуждению. Заставьте себя потратить хотя бы несколько минут на работу над своей задачей. Вполне вероятно, что в процессе вы увлечётесь и обнаружите — выполнить задачу сейчас легче, чем снова её отложить</a:t>
            </a:r>
            <a:r>
              <a:rPr lang="ru-RU" dirty="0" smtClean="0"/>
              <a:t>.</a:t>
            </a:r>
          </a:p>
          <a:p>
            <a:pPr indent="447675" algn="just"/>
            <a:r>
              <a:rPr lang="ru-RU" b="1" dirty="0"/>
              <a:t>Составьте список дел. </a:t>
            </a:r>
            <a:r>
              <a:rPr lang="ru-RU" dirty="0"/>
              <a:t>Напротив каждого пункта укажите </a:t>
            </a:r>
            <a:r>
              <a:rPr lang="ru-RU" dirty="0" smtClean="0"/>
              <a:t>срок. </a:t>
            </a:r>
            <a:r>
              <a:rPr lang="ru-RU" dirty="0"/>
              <a:t>Оцените, сколько времени займёт выполнение каждой задачи, а затем удвойте этот срок, чтобы точно всё успеть.</a:t>
            </a:r>
          </a:p>
          <a:p>
            <a:pPr indent="447675" algn="just"/>
            <a:r>
              <a:rPr lang="ru-RU" b="1" dirty="0"/>
              <a:t>Разделите задачу на этапы. </a:t>
            </a:r>
            <a:r>
              <a:rPr lang="ru-RU" dirty="0"/>
              <a:t>Иногда большой объём работ пугает и вызывает чувство безнадёжности. Разбейте задачу на небольшие шаги, чтобы задача не казалась такой объёмной и непонятной. Преодоление каждого небольшого этапа даст чувство удовлетворения и мотивацию </a:t>
            </a:r>
            <a:r>
              <a:rPr lang="ru-RU" dirty="0" smtClean="0"/>
              <a:t>продолжать.</a:t>
            </a:r>
          </a:p>
          <a:p>
            <a:pPr indent="447675" algn="just"/>
            <a:r>
              <a:rPr lang="ru-RU" b="1" dirty="0"/>
              <a:t>Устраните отвлекающие факторы. </a:t>
            </a:r>
            <a:r>
              <a:rPr lang="ru-RU" dirty="0"/>
              <a:t>Спросите себя, что отвлекает ваше внимание больше всего, — будь то </a:t>
            </a:r>
            <a:r>
              <a:rPr lang="ru-RU" dirty="0" smtClean="0"/>
              <a:t>социальные сети</a:t>
            </a:r>
            <a:r>
              <a:rPr lang="ru-RU" dirty="0"/>
              <a:t>, обновления </a:t>
            </a:r>
            <a:r>
              <a:rPr lang="ru-RU" dirty="0" smtClean="0"/>
              <a:t>или </a:t>
            </a:r>
            <a:r>
              <a:rPr lang="ru-RU" dirty="0"/>
              <a:t>сообщения в мессенджерах, — и отключите их. Можно попробовать использовать метод </a:t>
            </a:r>
            <a:r>
              <a:rPr lang="ru-RU" dirty="0" err="1"/>
              <a:t>Pomodoro</a:t>
            </a:r>
            <a:r>
              <a:rPr lang="ru-RU" dirty="0"/>
              <a:t>: 25 минут работы, 5 минут — перерыв, использовать приложения для фокусирования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400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Как справиться с прокрастинацией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28650" y="1404819"/>
            <a:ext cx="803986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b="1" dirty="0" smtClean="0"/>
              <a:t>Вознаграждайте </a:t>
            </a:r>
            <a:r>
              <a:rPr lang="ru-RU" b="1" dirty="0"/>
              <a:t>себя. </a:t>
            </a:r>
            <a:r>
              <a:rPr lang="ru-RU" dirty="0"/>
              <a:t>Когда заканчиваете пункт в своём списке дел вовремя, балуйте себя. Это может быть чашка чая, звонок другу или немного времени на </a:t>
            </a:r>
            <a:r>
              <a:rPr lang="ru-RU" dirty="0" err="1"/>
              <a:t>YouTube</a:t>
            </a:r>
            <a:r>
              <a:rPr lang="ru-RU" dirty="0"/>
              <a:t>. Главное — выберите то, что действительно будет вас мотивировать</a:t>
            </a:r>
            <a:r>
              <a:rPr lang="ru-RU" dirty="0" smtClean="0"/>
              <a:t>.</a:t>
            </a:r>
          </a:p>
          <a:p>
            <a:pPr indent="447675" algn="just"/>
            <a:r>
              <a:rPr lang="ru-RU" b="1" dirty="0" smtClean="0"/>
              <a:t>Принятие </a:t>
            </a:r>
            <a:r>
              <a:rPr lang="ru-RU" b="1" dirty="0"/>
              <a:t>возможных неудач и провалов. </a:t>
            </a:r>
            <a:r>
              <a:rPr lang="ru-RU" dirty="0"/>
              <a:t>К сожалению, люди часто сталкиваются с неудачами после совершенных действий. Не стоит этого бояться, ведь это естественный процесс, в результате которого формируется опыт. Все известные личности, которые добились </a:t>
            </a:r>
            <a:r>
              <a:rPr lang="ru-RU" dirty="0" smtClean="0"/>
              <a:t>успеха, </a:t>
            </a:r>
            <a:r>
              <a:rPr lang="ru-RU" dirty="0"/>
              <a:t>прошли через сотни неудач на пути к успеху. К неудачам и провалам нужно относиться, как к временному событию, которое указывает нам на ошибки, требующие </a:t>
            </a:r>
            <a:r>
              <a:rPr lang="ru-RU" dirty="0" smtClean="0"/>
              <a:t>исправления.</a:t>
            </a:r>
          </a:p>
          <a:p>
            <a:pPr indent="447675" algn="just"/>
            <a:r>
              <a:rPr lang="ru-RU" dirty="0"/>
              <a:t>Так же принимаем тот факт, что изучать новое, менять свою жизнь и развиваться — это сложно, обязательно будут трудности на пути, но это необходимо.</a:t>
            </a:r>
          </a:p>
          <a:p>
            <a:pPr indent="447675" algn="just"/>
            <a:r>
              <a:rPr lang="ru-RU" dirty="0" smtClean="0"/>
              <a:t>Так же надо </a:t>
            </a:r>
            <a:r>
              <a:rPr lang="ru-RU" dirty="0"/>
              <a:t>понять, что трудности </a:t>
            </a:r>
            <a:r>
              <a:rPr lang="ru-RU" dirty="0" smtClean="0"/>
              <a:t>—это хорошо</a:t>
            </a:r>
            <a:r>
              <a:rPr lang="ru-RU" dirty="0"/>
              <a:t>. Трудности — это основа любого обучения. Тот самый момент, когда мы не можем решить задачу и думаем, как ее решить, и есть обучение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82119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Как справиться с прокрастинацией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28650" y="1770579"/>
            <a:ext cx="803986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b="1" dirty="0"/>
              <a:t>Распределяйте силы. </a:t>
            </a:r>
            <a:r>
              <a:rPr lang="ru-RU" dirty="0"/>
              <a:t>Учитесь правильно распределять силы, возьмите пример со спортсменов. В соревновании побеждает не тот, кто первым стартует, а тот, кто грамотно рассчитывает свои силы и сохраняет их для рывка в финале. Не спешите выполнить всю работу за один день, лучше распределите нагрузку равномерно</a:t>
            </a:r>
            <a:r>
              <a:rPr lang="ru-RU" dirty="0" smtClean="0"/>
              <a:t>.</a:t>
            </a:r>
          </a:p>
          <a:p>
            <a:pPr indent="447675" algn="just"/>
            <a:r>
              <a:rPr lang="ru-RU" b="1" dirty="0" smtClean="0"/>
              <a:t>Тренируйте </a:t>
            </a:r>
            <a:r>
              <a:rPr lang="ru-RU" b="1" dirty="0"/>
              <a:t>дисциплину.</a:t>
            </a:r>
            <a:r>
              <a:rPr lang="ru-RU" dirty="0"/>
              <a:t> Заводите полезные привычки</a:t>
            </a:r>
          </a:p>
          <a:p>
            <a:pPr indent="447675" algn="just"/>
            <a:r>
              <a:rPr lang="ru-RU" dirty="0"/>
              <a:t>Привычка — это какое-то регулярное действие. Поскольку привычка будет для вас чем-то новым, то вам придется регулярно себя заставлять что-то делать. Это и есть лучшая тренировка дисциплины. Тренируя дисциплину, нам будет проще концентрироваться и выполнять наши цели.</a:t>
            </a:r>
          </a:p>
          <a:p>
            <a:pPr indent="447675" algn="just"/>
            <a:r>
              <a:rPr lang="ru-RU" b="1" dirty="0" smtClean="0"/>
              <a:t>Получайте меньше </a:t>
            </a:r>
            <a:r>
              <a:rPr lang="ru-RU" b="1" dirty="0"/>
              <a:t>любой информации и </a:t>
            </a:r>
            <a:r>
              <a:rPr lang="ru-RU" b="1" dirty="0" smtClean="0"/>
              <a:t>перестаньте </a:t>
            </a:r>
            <a:r>
              <a:rPr lang="ru-RU" b="1" dirty="0"/>
              <a:t>быть от нее </a:t>
            </a:r>
            <a:r>
              <a:rPr lang="ru-RU" b="1" dirty="0" smtClean="0"/>
              <a:t>зависимыми. </a:t>
            </a:r>
            <a:r>
              <a:rPr lang="ru-RU" dirty="0"/>
              <a:t>Меньше </a:t>
            </a:r>
            <a:r>
              <a:rPr lang="ru-RU" dirty="0" smtClean="0"/>
              <a:t>бесполезных новостей, меньше бесполезных </a:t>
            </a:r>
            <a:r>
              <a:rPr lang="ru-RU" dirty="0"/>
              <a:t>переписок, </a:t>
            </a:r>
            <a:r>
              <a:rPr lang="ru-RU" dirty="0" smtClean="0"/>
              <a:t>меньше </a:t>
            </a:r>
            <a:r>
              <a:rPr lang="ru-RU" dirty="0"/>
              <a:t>ненужных </a:t>
            </a:r>
            <a:r>
              <a:rPr lang="ru-RU" dirty="0" smtClean="0"/>
              <a:t>звонков, меньше времени уделяйте социальным сетям и просмотрам роликов «Тик Ток». </a:t>
            </a:r>
          </a:p>
        </p:txBody>
      </p:sp>
    </p:spTree>
    <p:extLst>
      <p:ext uri="{BB962C8B-B14F-4D97-AF65-F5344CB8AC3E}">
        <p14:creationId xmlns:p14="http://schemas.microsoft.com/office/powerpoint/2010/main" val="5396533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Как справиться с прокрастинацией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32104" y="2099763"/>
            <a:ext cx="783640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b="1" dirty="0"/>
              <a:t>Обеспечивайте себе качественный отдых. </a:t>
            </a:r>
            <a:r>
              <a:rPr lang="ru-RU" dirty="0"/>
              <a:t>Это когда вы не будете думать о работе, о целях, о тысяче дел, не будете себя за этот отдых ругать. Отдых с минимальным количеством уведомлений и отвлечений. </a:t>
            </a:r>
          </a:p>
          <a:p>
            <a:pPr indent="447675" algn="just"/>
            <a:r>
              <a:rPr lang="ru-RU" b="1" dirty="0" smtClean="0"/>
              <a:t>Налаживаем </a:t>
            </a:r>
            <a:r>
              <a:rPr lang="ru-RU" b="1" dirty="0" smtClean="0"/>
              <a:t>качество </a:t>
            </a:r>
            <a:r>
              <a:rPr lang="ru-RU" b="1" dirty="0"/>
              <a:t>сна. </a:t>
            </a:r>
            <a:r>
              <a:rPr lang="ru-RU" dirty="0" smtClean="0"/>
              <a:t>Спать нужно 7-8 </a:t>
            </a:r>
            <a:r>
              <a:rPr lang="ru-RU" dirty="0"/>
              <a:t>часов и соблюдать режим сна. Хороший сон позволяет набраться </a:t>
            </a:r>
            <a:r>
              <a:rPr lang="ru-RU" dirty="0" smtClean="0"/>
              <a:t>сил</a:t>
            </a:r>
            <a:r>
              <a:rPr lang="ru-RU" dirty="0"/>
              <a:t> </a:t>
            </a:r>
            <a:r>
              <a:rPr lang="ru-RU" dirty="0" smtClean="0"/>
              <a:t>и приступить к делам, которые мы откладывали.</a:t>
            </a:r>
          </a:p>
          <a:p>
            <a:pPr indent="447675" algn="just"/>
            <a:r>
              <a:rPr lang="ru-RU" b="1" dirty="0" smtClean="0"/>
              <a:t>Начните </a:t>
            </a:r>
            <a:r>
              <a:rPr lang="ru-RU" b="1" dirty="0"/>
              <a:t>действовать.</a:t>
            </a:r>
            <a:r>
              <a:rPr lang="ru-RU" dirty="0"/>
              <a:t> Прокрастинация </a:t>
            </a:r>
            <a:r>
              <a:rPr lang="ru-RU" dirty="0" smtClean="0"/>
              <a:t>усиливается </a:t>
            </a:r>
            <a:r>
              <a:rPr lang="ru-RU" dirty="0"/>
              <a:t>перед началом дела, особенно если мы не знаем, как и с чего начать. Однако при выполнении задачи </a:t>
            </a:r>
            <a:r>
              <a:rPr lang="ru-RU" dirty="0" smtClean="0"/>
              <a:t>наше </a:t>
            </a:r>
            <a:r>
              <a:rPr lang="ru-RU" dirty="0"/>
              <a:t>отношение к ней меняется, а к концу мы можем даже получать удовольствие от дела, которого поначалу </a:t>
            </a:r>
            <a:r>
              <a:rPr lang="ru-RU" dirty="0" smtClean="0"/>
              <a:t>боялись.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6681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2080009" y="2825496"/>
            <a:ext cx="4983979" cy="180682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97000B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Спасибо за внимание</a:t>
            </a:r>
            <a:endParaRPr lang="en-US" b="1" dirty="0">
              <a:ln w="9525">
                <a:solidFill>
                  <a:schemeClr val="bg1"/>
                </a:solidFill>
                <a:prstDash val="solid"/>
              </a:ln>
              <a:solidFill>
                <a:srgbClr val="97000B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52988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699</TotalTime>
  <Words>1554</Words>
  <Application>Microsoft Office PowerPoint</Application>
  <PresentationFormat>Экран (4:3)</PresentationFormat>
  <Paragraphs>74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Презентация PowerPoint</vt:lpstr>
      <vt:lpstr>Что такое прокрастинация?</vt:lpstr>
      <vt:lpstr>Что такое прокрастинация?</vt:lpstr>
      <vt:lpstr>Виды прокрастинации</vt:lpstr>
      <vt:lpstr>Признаки прокрастинации</vt:lpstr>
      <vt:lpstr>Когнитивные искажения при прокрастинации</vt:lpstr>
      <vt:lpstr>Чем отличается лень от прокрастинации</vt:lpstr>
      <vt:lpstr>Причины прокрастинации</vt:lpstr>
      <vt:lpstr>Причины прокрастинации</vt:lpstr>
      <vt:lpstr>Как справиться с прокрастинацией</vt:lpstr>
      <vt:lpstr>Как справиться с прокрастинацией</vt:lpstr>
      <vt:lpstr>Как справиться с прокрастинацией</vt:lpstr>
      <vt:lpstr>Как справиться с прокрастинацией</vt:lpstr>
      <vt:lpstr>Презентация PowerPoint</vt:lpstr>
    </vt:vector>
  </TitlesOfParts>
  <Company>PJSC "New Engineering Technologies"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Admin</cp:lastModifiedBy>
  <cp:revision>117</cp:revision>
  <dcterms:created xsi:type="dcterms:W3CDTF">2016-11-18T14:12:19Z</dcterms:created>
  <dcterms:modified xsi:type="dcterms:W3CDTF">2023-03-17T08:49:39Z</dcterms:modified>
</cp:coreProperties>
</file>