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72" r:id="rId5"/>
    <p:sldId id="270" r:id="rId6"/>
    <p:sldId id="271" r:id="rId7"/>
    <p:sldId id="269" r:id="rId8"/>
    <p:sldId id="266" r:id="rId9"/>
    <p:sldId id="262" r:id="rId10"/>
    <p:sldId id="260" r:id="rId11"/>
    <p:sldId id="267" r:id="rId12"/>
    <p:sldId id="261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FE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84" d="100"/>
          <a:sy n="84" d="100"/>
        </p:scale>
        <p:origin x="35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3/6/2023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rgbClr val="FFFF6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0306" y="1653269"/>
            <a:ext cx="5840757" cy="3066742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C00000"/>
                </a:solidFill>
              </a:rPr>
              <a:t>Что нужно знать о суициде?</a:t>
            </a:r>
            <a:endParaRPr lang="ru-RU" sz="5400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094" y="576219"/>
            <a:ext cx="6067906" cy="3416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903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rgbClr val="FFFF6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2166" y="558311"/>
            <a:ext cx="10820400" cy="948517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Что такое Суицид?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7185" y="1851339"/>
            <a:ext cx="6320307" cy="405169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Суицид – это лишение себя жизни теми или иными способами. </a:t>
            </a:r>
            <a:endParaRPr lang="ru-RU" dirty="0" smtClean="0"/>
          </a:p>
          <a:p>
            <a:r>
              <a:rPr lang="ru-RU" dirty="0" smtClean="0"/>
              <a:t>Суицид </a:t>
            </a:r>
            <a:r>
              <a:rPr lang="ru-RU" dirty="0"/>
              <a:t>– акт самоубийства, совершаемый человеком в состоянии сильного душевного расстройства либо под влиянием психического заболевания.</a:t>
            </a:r>
          </a:p>
          <a:p>
            <a:r>
              <a:rPr lang="ru-RU" dirty="0"/>
              <a:t>Суицид – умышленное самоповреждение со смертельным исходом, (лишение себя жизни</a:t>
            </a:r>
            <a:r>
              <a:rPr lang="ru-RU" dirty="0" smtClean="0"/>
              <a:t>).</a:t>
            </a:r>
          </a:p>
          <a:p>
            <a:r>
              <a:rPr lang="ru-RU" dirty="0"/>
              <a:t>Суицид может быть завершённым, т.е. заканчиваться смертью, или незавершённым и являться суицидальной </a:t>
            </a:r>
            <a:r>
              <a:rPr lang="ru-RU" dirty="0" smtClean="0"/>
              <a:t>попыткой.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33"/>
          <a:stretch/>
        </p:blipFill>
        <p:spPr>
          <a:xfrm>
            <a:off x="7226926" y="1851339"/>
            <a:ext cx="4965074" cy="372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492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rgbClr val="FFFF6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4259" y="635585"/>
            <a:ext cx="9432701" cy="69094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Причины суицида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283" y="3975101"/>
            <a:ext cx="4341717" cy="2882900"/>
          </a:xfrm>
        </p:spPr>
      </p:pic>
      <p:sp>
        <p:nvSpPr>
          <p:cNvPr id="8" name="Прямоугольник 7"/>
          <p:cNvSpPr/>
          <p:nvPr/>
        </p:nvSpPr>
        <p:spPr>
          <a:xfrm>
            <a:off x="471583" y="1297445"/>
            <a:ext cx="73787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Психические заболевания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Тяжёлая депрессия</a:t>
            </a:r>
            <a:r>
              <a:rPr lang="en-US" dirty="0"/>
              <a:t>,</a:t>
            </a:r>
            <a:r>
              <a:rPr lang="en-US" dirty="0" smtClean="0"/>
              <a:t> </a:t>
            </a:r>
            <a:r>
              <a:rPr lang="ru-RU" dirty="0" smtClean="0"/>
              <a:t>потеря </a:t>
            </a:r>
            <a:r>
              <a:rPr lang="ru-RU" dirty="0"/>
              <a:t>смысла жизни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Длительная </a:t>
            </a:r>
            <a:r>
              <a:rPr lang="ru-RU" dirty="0"/>
              <a:t>конфликтная ситуация в </a:t>
            </a:r>
            <a:r>
              <a:rPr lang="ru-RU" dirty="0" smtClean="0"/>
              <a:t>семье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Травлю </a:t>
            </a:r>
            <a:r>
              <a:rPr lang="ru-RU" dirty="0"/>
              <a:t>и упреки учителей и </a:t>
            </a:r>
            <a:r>
              <a:rPr lang="ru-RU" dirty="0" smtClean="0"/>
              <a:t>одноклассников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Предательство </a:t>
            </a:r>
            <a:r>
              <a:rPr lang="ru-RU" dirty="0"/>
              <a:t>друзей 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Угрозы</a:t>
            </a:r>
            <a:r>
              <a:rPr lang="ru-RU" dirty="0"/>
              <a:t>, </a:t>
            </a:r>
            <a:r>
              <a:rPr lang="ru-RU" dirty="0" smtClean="0"/>
              <a:t>унижения, клевета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Физические издевательства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Побои, изнасилования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Изоляция, чувство</a:t>
            </a:r>
            <a:r>
              <a:rPr lang="ru-RU" dirty="0"/>
              <a:t>, что тебя никто не понимает, тобой никто не </a:t>
            </a:r>
            <a:r>
              <a:rPr lang="ru-RU" dirty="0" smtClean="0"/>
              <a:t>интересуется, ты никому не нужен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Беспомощность и ощущение</a:t>
            </a:r>
            <a:r>
              <a:rPr lang="ru-RU" dirty="0"/>
              <a:t>, что ты не можешь контролировать жизнь, все зависит не от </a:t>
            </a:r>
            <a:r>
              <a:rPr lang="ru-RU" dirty="0" smtClean="0"/>
              <a:t>тебя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Безнадежность, когда </a:t>
            </a:r>
            <a:r>
              <a:rPr lang="ru-RU" dirty="0"/>
              <a:t>будущее не предвещает ничего </a:t>
            </a:r>
            <a:r>
              <a:rPr lang="ru-RU" dirty="0" smtClean="0"/>
              <a:t>хорошего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Чувство </a:t>
            </a:r>
            <a:r>
              <a:rPr lang="ru-RU" dirty="0"/>
              <a:t>собственной </a:t>
            </a:r>
            <a:r>
              <a:rPr lang="ru-RU" dirty="0" smtClean="0"/>
              <a:t>незначимости, уязвленное </a:t>
            </a:r>
            <a:r>
              <a:rPr lang="ru-RU" dirty="0"/>
              <a:t>чувство собственного </a:t>
            </a:r>
            <a:r>
              <a:rPr lang="ru-RU" dirty="0" smtClean="0"/>
              <a:t>достоинства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Низкая </a:t>
            </a:r>
            <a:r>
              <a:rPr lang="ru-RU" dirty="0"/>
              <a:t>самооценка, переживание некомпетентности, стыд за </a:t>
            </a:r>
            <a:r>
              <a:rPr lang="ru-RU" dirty="0" smtClean="0"/>
              <a:t>себя, комплексы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Воздействие алкоголя, наркотиков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2593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rgbClr val="FFFF6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4259" y="635585"/>
            <a:ext cx="9432701" cy="69094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С чего начинается суицид?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39889" y="1635002"/>
            <a:ext cx="8362666" cy="4847685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Возникают вопросы о смерти и смысле жизни. Наблюдается снижение уровня интересов, успеваемости, повышение раздражительности, эмоциональной неустойчивости, ограничение общения и т.д.). </a:t>
            </a:r>
          </a:p>
          <a:p>
            <a:r>
              <a:rPr lang="ru-RU" dirty="0"/>
              <a:t>Могут быть тревожные состояния, беспричинные, на первый взгляд, слезы, могут появляться нарушения сна  – сложности при засыпании, поверхностный сон, отсутствие чувства отдыха после сна, сонливость и слабость в течение дня. Внимание становиться более рассеянным, это может отразиться на учебе. Подросток может отгораживаться от друзей, предпочитая компьютер личному общению.</a:t>
            </a:r>
          </a:p>
          <a:p>
            <a:r>
              <a:rPr lang="ru-RU" dirty="0"/>
              <a:t>В это время формируются собственно суицидальные мысли. Ребенок может произносить фразы типа «надоела такая жизнь», «вот бы уснуть и не проснуться». У него обостряется интерес к проблемам жизни и смерти. В этот период у человека возникают пассивные мысли о самоубийстве. У него отмечаются размышления и фантазии о своей смерти. 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13893" r="20606"/>
          <a:stretch/>
        </p:blipFill>
        <p:spPr>
          <a:xfrm>
            <a:off x="8601070" y="1962990"/>
            <a:ext cx="3590930" cy="364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117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rgbClr val="FFFF6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4259" y="635585"/>
            <a:ext cx="9432701" cy="69094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Планирование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240" y="1845230"/>
            <a:ext cx="5276760" cy="3916345"/>
          </a:xfrm>
        </p:spPr>
      </p:pic>
      <p:sp>
        <p:nvSpPr>
          <p:cNvPr id="3" name="Прямоугольник 2"/>
          <p:cNvSpPr/>
          <p:nvPr/>
        </p:nvSpPr>
        <p:spPr>
          <a:xfrm>
            <a:off x="569719" y="2049076"/>
            <a:ext cx="59763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Ребенок </a:t>
            </a:r>
            <a:r>
              <a:rPr lang="ru-RU" sz="2400" dirty="0"/>
              <a:t>в активной форме проявляет желание покончить с жизнью: разрабатывает план реализации своих суицидальных замыслов, продумывает способы, определяет место и время совершения суицида. Можно услышать высказывания о своих намерениях.</a:t>
            </a:r>
          </a:p>
        </p:txBody>
      </p:sp>
    </p:spTree>
    <p:extLst>
      <p:ext uri="{BB962C8B-B14F-4D97-AF65-F5344CB8AC3E}">
        <p14:creationId xmlns:p14="http://schemas.microsoft.com/office/powerpoint/2010/main" val="2854428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rgbClr val="FFFF6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25471" y="495956"/>
            <a:ext cx="10773761" cy="714660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rgbClr val="C00000"/>
                </a:solidFill>
              </a:rPr>
              <a:t>Суицидальная попытка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576318" y="1537526"/>
            <a:ext cx="5936033" cy="2734859"/>
          </a:xfrm>
        </p:spPr>
        <p:txBody>
          <a:bodyPr>
            <a:normAutofit/>
          </a:bodyPr>
          <a:lstStyle/>
          <a:p>
            <a:r>
              <a:rPr lang="ru-RU" sz="2400" dirty="0"/>
              <a:t>К замыслу о суициде присоединяются сформированное решение и волевой компонент, побуждающий к непосредственному осуществлению суицидального акта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8263" y="1210616"/>
            <a:ext cx="4813737" cy="338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117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rgbClr val="FFFF6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9525" y="431561"/>
            <a:ext cx="10820400" cy="598750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rgbClr val="C00000"/>
                </a:solidFill>
              </a:rPr>
              <a:t>Признаки суицидального поведения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797095" y="1045638"/>
            <a:ext cx="6741109" cy="4190275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утрата интереса к любимым занятиям, снижение активности, апатия, безволие;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пренебрежение </a:t>
            </a:r>
            <a:r>
              <a:rPr lang="ru-RU" dirty="0"/>
              <a:t>собственным видом, неряшливость;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появление </a:t>
            </a:r>
            <a:r>
              <a:rPr lang="ru-RU" dirty="0"/>
              <a:t>тяги к уединению, отдаление от близких людей;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резкие </a:t>
            </a:r>
            <a:r>
              <a:rPr lang="ru-RU" dirty="0"/>
              <a:t>перепады настроения, неадекватная реакция на слова, беспричинные слезы, медленная и маловыразительная речь;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внезапное </a:t>
            </a:r>
            <a:r>
              <a:rPr lang="ru-RU" dirty="0"/>
              <a:t>снижение успеваемости и рассеянность;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плохое </a:t>
            </a:r>
            <a:r>
              <a:rPr lang="ru-RU" dirty="0"/>
              <a:t>поведение в школе, прогулы, нарушения дисциплины;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склонность </a:t>
            </a:r>
            <a:r>
              <a:rPr lang="ru-RU" dirty="0"/>
              <a:t>к риску и неоправданным и опрометчивым поступкам;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проблемы </a:t>
            </a:r>
            <a:r>
              <a:rPr lang="ru-RU" dirty="0"/>
              <a:t>со здоровьем: потеря аппетита или наоборот усиление аппетита, плохое самочувствие, бессонница или повышенная сонливость, кошмары во сне;</a:t>
            </a: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21"/>
          <a:stretch/>
        </p:blipFill>
        <p:spPr>
          <a:xfrm>
            <a:off x="7619198" y="1030311"/>
            <a:ext cx="4572802" cy="359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931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rgbClr val="FFFF6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04733" y="1687133"/>
            <a:ext cx="6097137" cy="4850145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безразличное расставание с вещами или деньгами, раздаривание ценных личных вещей, предметов увлечений;</a:t>
            </a:r>
          </a:p>
          <a:p>
            <a:r>
              <a:rPr lang="ru-RU" dirty="0"/>
              <a:t>усиление чувства тревоги;</a:t>
            </a:r>
          </a:p>
          <a:p>
            <a:r>
              <a:rPr lang="ru-RU" dirty="0"/>
              <a:t>усиление жалоб на физическое недомогание;</a:t>
            </a:r>
          </a:p>
          <a:p>
            <a:r>
              <a:rPr lang="ru-RU" dirty="0"/>
              <a:t>излишний риск в поступках;</a:t>
            </a:r>
          </a:p>
          <a:p>
            <a:r>
              <a:rPr lang="ru-RU" dirty="0"/>
              <a:t>стремление привести дела в порядок, подвести итоги, просить прощение за все, что было;</a:t>
            </a:r>
          </a:p>
          <a:p>
            <a:r>
              <a:rPr lang="ru-RU" dirty="0"/>
              <a:t>самообвинения или наоборот - признание в зависимости от других;</a:t>
            </a:r>
          </a:p>
          <a:p>
            <a:r>
              <a:rPr lang="ru-RU" dirty="0"/>
              <a:t>выражение безнадежности, поглощенность мыслями о смерти, разговоры о собственных похоронах;</a:t>
            </a:r>
          </a:p>
          <a:p>
            <a:r>
              <a:rPr lang="ru-RU" dirty="0"/>
              <a:t>шутки и иронические высказывания либо философские размышления на тему смерти.</a:t>
            </a:r>
          </a:p>
          <a:p>
            <a:r>
              <a:rPr lang="ru-RU" dirty="0"/>
              <a:t>Открытые заявления: Ненавижу жизнь, Не могу больше этого выносить; Жить не хочется; Никому я не нужен.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2" t="22488" r="39280"/>
          <a:stretch/>
        </p:blipFill>
        <p:spPr>
          <a:xfrm>
            <a:off x="7066538" y="2279176"/>
            <a:ext cx="5125462" cy="4578824"/>
          </a:xfrm>
          <a:prstGeom prst="rect">
            <a:avLst/>
          </a:prstGeom>
        </p:spPr>
      </p:pic>
      <p:sp>
        <p:nvSpPr>
          <p:cNvPr id="7" name="Заголовок 3"/>
          <p:cNvSpPr>
            <a:spLocks noGrp="1"/>
          </p:cNvSpPr>
          <p:nvPr>
            <p:ph type="title"/>
          </p:nvPr>
        </p:nvSpPr>
        <p:spPr>
          <a:xfrm>
            <a:off x="3172968" y="691221"/>
            <a:ext cx="8927592" cy="698667"/>
          </a:xfrm>
        </p:spPr>
        <p:txBody>
          <a:bodyPr>
            <a:normAutofit/>
          </a:bodyPr>
          <a:lstStyle/>
          <a:p>
            <a:pPr algn="r"/>
            <a:r>
              <a:rPr lang="ru-RU" sz="3200" dirty="0" smtClean="0">
                <a:solidFill>
                  <a:srgbClr val="C00000"/>
                </a:solidFill>
              </a:rPr>
              <a:t>Признаки суицидального поведения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316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rgbClr val="FFFF6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7530" y="674221"/>
            <a:ext cx="9432701" cy="909881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Аутоагрессия и аутодиструкция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113" y="1584102"/>
            <a:ext cx="4751887" cy="3165945"/>
          </a:xfrm>
        </p:spPr>
      </p:pic>
      <p:sp>
        <p:nvSpPr>
          <p:cNvPr id="3" name="Прямоугольник 2"/>
          <p:cNvSpPr/>
          <p:nvPr/>
        </p:nvSpPr>
        <p:spPr>
          <a:xfrm>
            <a:off x="472225" y="1687133"/>
            <a:ext cx="684297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Аутоагрессия – это агрессия, направленная на самого себя. В переводе с греческого </a:t>
            </a:r>
            <a:r>
              <a:rPr lang="ru-RU" sz="2000" dirty="0" smtClean="0">
                <a:sym typeface="Symbol" panose="05050102010706020507" pitchFamily="18" charset="2"/>
              </a:rPr>
              <a:t> (аутос) означает «сам», а латинское </a:t>
            </a:r>
            <a:r>
              <a:rPr lang="en-US" sz="2000" dirty="0" smtClean="0">
                <a:sym typeface="Symbol" panose="05050102010706020507" pitchFamily="18" charset="2"/>
              </a:rPr>
              <a:t>aggression </a:t>
            </a:r>
            <a:r>
              <a:rPr lang="ru-RU" sz="2000" dirty="0" smtClean="0">
                <a:sym typeface="Symbol" panose="05050102010706020507" pitchFamily="18" charset="2"/>
              </a:rPr>
              <a:t>– нападение. Дословный перевод – нападение на самого себя.</a:t>
            </a:r>
            <a:endParaRPr lang="ru-RU" sz="2000" dirty="0" smtClean="0"/>
          </a:p>
          <a:p>
            <a:r>
              <a:rPr lang="ru-RU" sz="2000" dirty="0" smtClean="0"/>
              <a:t>Аутодиструкция – это осознанная или неосознанная активность, которая направлена на причинение себе морального или физического вреда.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35922" y="4750047"/>
            <a:ext cx="1165430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Среди </a:t>
            </a:r>
            <a:r>
              <a:rPr lang="ru-RU" dirty="0"/>
              <a:t>подростков очень распространена привычка резать предплечья и ноги.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На подростковом языке это называется селфхарм </a:t>
            </a:r>
            <a:r>
              <a:rPr lang="ru-RU" dirty="0" smtClean="0"/>
              <a:t>(в переводе с английского - калька).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Порезы </a:t>
            </a:r>
            <a:r>
              <a:rPr lang="ru-RU" dirty="0"/>
              <a:t>обычно </a:t>
            </a:r>
            <a:r>
              <a:rPr lang="ru-RU" dirty="0" smtClean="0"/>
              <a:t>делаются </a:t>
            </a:r>
            <a:r>
              <a:rPr lang="ru-RU" dirty="0"/>
              <a:t>регулярно. Это не попытка суицида, это попытка заглушить душевную боль телесной болью. </a:t>
            </a:r>
            <a:r>
              <a:rPr lang="ru-RU" dirty="0" smtClean="0"/>
              <a:t>Такой неконструктивный</a:t>
            </a:r>
            <a:r>
              <a:rPr lang="ru-RU" dirty="0"/>
              <a:t> способ своей душевной </a:t>
            </a:r>
            <a:r>
              <a:rPr lang="ru-RU" dirty="0" smtClean="0"/>
              <a:t>саморегуляции.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Однако это все-таки признак серьезного </a:t>
            </a:r>
            <a:r>
              <a:rPr lang="ru-RU" dirty="0" smtClean="0"/>
              <a:t>неблагополучия</a:t>
            </a:r>
            <a:r>
              <a:rPr lang="ru-RU" dirty="0"/>
              <a:t>, и порой у таких детей доходит и до </a:t>
            </a:r>
            <a:r>
              <a:rPr lang="ru-RU" dirty="0" smtClean="0"/>
              <a:t>суицида.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1249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rgbClr val="FFFF6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24467" y="359833"/>
            <a:ext cx="10820400" cy="605367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rgbClr val="C00000"/>
                </a:solidFill>
              </a:rPr>
              <a:t>Жизнеутверждающие факторы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736085" y="747082"/>
            <a:ext cx="6761995" cy="4394579"/>
          </a:xfrm>
        </p:spPr>
        <p:txBody>
          <a:bodyPr>
            <a:no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800" dirty="0"/>
              <a:t>привязанность к родственникам, близким людям, степень значимости отношений с ними;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800" dirty="0" smtClean="0"/>
              <a:t>выраженное </a:t>
            </a:r>
            <a:r>
              <a:rPr lang="ru-RU" sz="1800" dirty="0"/>
              <a:t>чувство долга, обязательность;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800" dirty="0" smtClean="0"/>
              <a:t>концентрация </a:t>
            </a:r>
            <a:r>
              <a:rPr lang="ru-RU" sz="1800" dirty="0"/>
              <a:t>внимания на состоянии собственного здоровья, боязнь причинения себе физического ущерба;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800" dirty="0" smtClean="0"/>
              <a:t>учет </a:t>
            </a:r>
            <a:r>
              <a:rPr lang="ru-RU" sz="1800" dirty="0"/>
              <a:t>общественного мнения и избегание осуждения со стороны окружающих, представления о позорности самоубийства и неприятие (осуждение) суицидальных моделей поведения;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800" dirty="0" smtClean="0"/>
              <a:t>убеждения </a:t>
            </a:r>
            <a:r>
              <a:rPr lang="ru-RU" sz="1800" dirty="0"/>
              <a:t>о неиспользованных жизненных возможностях;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800" dirty="0" smtClean="0"/>
              <a:t>наличие </a:t>
            </a:r>
            <a:r>
              <a:rPr lang="ru-RU" sz="1800" dirty="0"/>
              <a:t>жизненных, творческих, семейных и других планов, замыслов</a:t>
            </a:r>
            <a:r>
              <a:rPr lang="ru-RU" sz="1800" dirty="0" smtClean="0"/>
              <a:t>;</a:t>
            </a:r>
            <a:endParaRPr lang="ru-RU" sz="1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948" r="2323"/>
          <a:stretch/>
        </p:blipFill>
        <p:spPr>
          <a:xfrm>
            <a:off x="7592568" y="1267883"/>
            <a:ext cx="4599432" cy="3352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192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rgbClr val="FFFF6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9525" y="480578"/>
            <a:ext cx="10820400" cy="638540"/>
          </a:xfrm>
        </p:spPr>
        <p:txBody>
          <a:bodyPr/>
          <a:lstStyle/>
          <a:p>
            <a:pPr algn="r"/>
            <a:r>
              <a:rPr lang="ru-RU" dirty="0">
                <a:solidFill>
                  <a:srgbClr val="C00000"/>
                </a:solidFill>
              </a:rPr>
              <a:t>Жизнеутверждающие факторы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874343" y="1119118"/>
            <a:ext cx="6843194" cy="3753133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психологическая гибкость и адаптивность, умение компенсировать негативные личные переживания, использовать методы снятия психической напряженности.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наличие актуальных жизненных ценностей, целей;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проявление интереса к жизни;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/>
              <a:t>наличие </a:t>
            </a:r>
            <a:r>
              <a:rPr lang="ru-RU" sz="1800" dirty="0"/>
              <a:t>духовных, нравственных и эстетических критериев в мышлении</a:t>
            </a:r>
            <a:r>
              <a:rPr lang="ru-RU" sz="1800" dirty="0" smtClean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негативная проекция своего внешнего вида после самоубийства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/>
              <a:t>уровень </a:t>
            </a:r>
            <a:r>
              <a:rPr lang="ru-RU" sz="1800" dirty="0"/>
              <a:t>религиозности и боязнь греха самоубийства;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/>
              <a:t>планирование своего ближайшего будущего и перспектив жизни;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65"/>
          <a:stretch/>
        </p:blipFill>
        <p:spPr>
          <a:xfrm>
            <a:off x="7987895" y="1119118"/>
            <a:ext cx="4204105" cy="348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539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rgbClr val="FFFF6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4348" y="1709928"/>
            <a:ext cx="6971092" cy="213055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СПАСИБО ЗА ВНИМАНИЕ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781372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След самолета</Template>
  <TotalTime>482</TotalTime>
  <Words>836</Words>
  <Application>Microsoft Office PowerPoint</Application>
  <PresentationFormat>Широкоэкранный</PresentationFormat>
  <Paragraphs>71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Symbol</vt:lpstr>
      <vt:lpstr>След самолета</vt:lpstr>
      <vt:lpstr>Что нужно знать о суициде?</vt:lpstr>
      <vt:lpstr>Что такое Суицид?</vt:lpstr>
      <vt:lpstr>Причины суицида</vt:lpstr>
      <vt:lpstr>С чего начинается суицид?</vt:lpstr>
      <vt:lpstr>Планирование</vt:lpstr>
      <vt:lpstr>Суицидальная попытка</vt:lpstr>
      <vt:lpstr>Признаки суицидального поведения</vt:lpstr>
      <vt:lpstr>Признаки суицидального поведения</vt:lpstr>
      <vt:lpstr>Аутоагрессия и аутодиструкция</vt:lpstr>
      <vt:lpstr>Жизнеутверждающие факторы</vt:lpstr>
      <vt:lpstr>Жизнеутверждающие факторы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Admin</cp:lastModifiedBy>
  <cp:revision>45</cp:revision>
  <dcterms:created xsi:type="dcterms:W3CDTF">2022-09-14T12:26:29Z</dcterms:created>
  <dcterms:modified xsi:type="dcterms:W3CDTF">2023-03-06T09:23:29Z</dcterms:modified>
</cp:coreProperties>
</file>