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64" r:id="rId4"/>
    <p:sldId id="266" r:id="rId5"/>
    <p:sldId id="267" r:id="rId6"/>
    <p:sldId id="269" r:id="rId7"/>
    <p:sldId id="270" r:id="rId8"/>
    <p:sldId id="257" r:id="rId9"/>
    <p:sldId id="259" r:id="rId10"/>
    <p:sldId id="260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9292" y="404735"/>
            <a:ext cx="8454452" cy="2402432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accent2"/>
                </a:solidFill>
              </a:rPr>
              <a:t>Рекомендации к творческому конкурсу по рисунку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2968053"/>
            <a:ext cx="7766936" cy="1543985"/>
          </a:xfrm>
        </p:spPr>
        <p:txBody>
          <a:bodyPr>
            <a:noAutofit/>
          </a:bodyPr>
          <a:lstStyle/>
          <a:p>
            <a:r>
              <a:rPr lang="ru-RU" sz="3200" dirty="0"/>
              <a:t>При себе иметь: Карандаши мягкие и полумягкие, ластик, плотный лист бумаги для рисования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269818" y="4512038"/>
            <a:ext cx="3582653" cy="23459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4833"/>
            <a:ext cx="8596668" cy="4347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</a:rPr>
              <a:t>ИЗОБРАЖЕНИЕ ГЕОМЕТРИЧЕСКИХ ТЕЛ</a:t>
            </a:r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154243"/>
            <a:ext cx="8901381" cy="54489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Для того чтобы научиться грамотно и правильно изображать форму предмета, необходимо осознать скрытую от глаз внутреннюю структуру предмета - конструкцию. Под словом "конструкция" (от латинского </a:t>
            </a:r>
            <a:r>
              <a:rPr lang="ru-RU" dirty="0" err="1"/>
              <a:t>construct</a:t>
            </a:r>
            <a:r>
              <a:rPr lang="ru-RU" dirty="0"/>
              <a:t>) подразумевается "строение", "структура", "план", то есть взаимное расположение частей предмета и их соотношение. Это важно знать и понимать при изображении любых форм.</a:t>
            </a:r>
            <a:endParaRPr lang="ru-RU" dirty="0"/>
          </a:p>
          <a:p>
            <a:r>
              <a:rPr lang="ru-RU" dirty="0"/>
              <a:t>При изображении пространственных форм, кроме знания закономерностей строения конструкции, необходимы знания о законах перспективы, пропорции, светотени. </a:t>
            </a:r>
            <a:endParaRPr lang="ru-RU" dirty="0"/>
          </a:p>
          <a:p>
            <a:r>
              <a:rPr lang="ru-RU" dirty="0"/>
              <a:t>Следует понимать, что любая форма состоит из плоских фигур: прямоугольников, треугольников, ромбов, трапеций и других многоугольников, которые отграничивают ее от окружающего пространства. Задача заключается в том, чтобы правильно понять, как эти поверхности сочетаются между собой, образуя форму. </a:t>
            </a:r>
            <a:endParaRPr lang="ru-RU" dirty="0"/>
          </a:p>
          <a:p>
            <a:r>
              <a:rPr lang="ru-RU" dirty="0"/>
              <a:t>Для правильного ее изображения необходимо научиться рисовать такие фигуры в перспективе, чтобы без особого труда выделять на плоскости объемные тела, ограниченные этими плоскими фигурами. Плоские геометрические фигуры служат основой понимания конструктивного построения объемных тел. Так, например, квадрат дает представление о построении куба, прямоугольник - о построении призмы параллелепипеда, треугольник - пирамиды, трапеция - усеченного конуса, круг представляется шаром, цилиндром и конусом, а эллипсовидные фигуры - шарообразными (яйцевидными) формами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9843"/>
            <a:ext cx="8596668" cy="734518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ЗАКОНОМЕРНОСТИ ИЗОБРАЖЕНИЯ </a:t>
            </a:r>
            <a:br>
              <a:rPr lang="ru-RU" sz="2400" dirty="0"/>
            </a:br>
            <a:r>
              <a:rPr lang="ru-RU" sz="2400" dirty="0"/>
              <a:t>ГЕОМЕТРИЧЕСКИХ ФОРМ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763" y="1094281"/>
            <a:ext cx="9099029" cy="552387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Все предметы имеют объемно-пространственные характеристики: высоту, длину и ширину. Для определения и изображения их на плоскости пользуются точками и линиями. Точками определяются характерные узлы конструкции предметов, ими устанавливается взаимное пространственное расположение узлов, характеризующее конструкцию формы в целом.</a:t>
            </a:r>
            <a:endParaRPr lang="ru-RU" dirty="0"/>
          </a:p>
          <a:p>
            <a:r>
              <a:rPr lang="ru-RU" dirty="0"/>
              <a:t> Линия является одним из основных изобразительных средств. Линиями обозначают контуры предметов, образующие их форму. Ими обозначают высоту, длину, ширину, конструктивные оси, вспомогательные, определяющие пространства линии, линии построения и многое другое.</a:t>
            </a:r>
            <a:endParaRPr lang="ru-RU" dirty="0"/>
          </a:p>
          <a:p>
            <a:r>
              <a:rPr lang="ru-RU" dirty="0"/>
              <a:t>Линейная перспектива – это совокупность различных методов геометрического построения на плоскости предметов такими, какими они представляются нашему глазу. Линейная перспектива – это метод изображения трехмерных объектов и сцен на плоскости. </a:t>
            </a:r>
            <a:endParaRPr lang="ru-RU" dirty="0"/>
          </a:p>
          <a:p>
            <a:r>
              <a:rPr lang="ru-RU" dirty="0"/>
              <a:t>Свет – это физическое явление, он распространяется в пространстве по определённым законам, которые должны изучить начинающие художники. </a:t>
            </a:r>
            <a:endParaRPr lang="ru-RU" dirty="0"/>
          </a:p>
          <a:p>
            <a:r>
              <a:rPr lang="ru-RU" dirty="0"/>
              <a:t>Взаимодействие лучей света и теней на объекте, помогает понять его форму, размеры. Светотень – это распределение света на предмете, позволяющее создать объём, отметить положение в пространстве.                                                          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334" y="3526950"/>
            <a:ext cx="4642002" cy="22091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71829"/>
            <a:ext cx="7027610" cy="2209159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7334" y="271828"/>
            <a:ext cx="7210269" cy="2209161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71410" y="2676525"/>
            <a:ext cx="4002374" cy="391001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9862"/>
            <a:ext cx="8596668" cy="389745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          ПЕРСПЕКТИВА                               ТЕНИ</a:t>
            </a:r>
            <a:endParaRPr lang="ru-RU" sz="27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77863" y="1633928"/>
            <a:ext cx="4183062" cy="397239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4" y="1633928"/>
            <a:ext cx="4459209" cy="39723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94674"/>
            <a:ext cx="8596668" cy="82446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ВЗГЛЯД ХУДОЖНИКА</a:t>
            </a: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69823" y="1774085"/>
            <a:ext cx="4819702" cy="4267276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1774085"/>
            <a:ext cx="4669072" cy="42672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4564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АНТИЧНЫЙ ОРНАМЕНТ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03499"/>
            <a:ext cx="8596668" cy="4637864"/>
          </a:xfrm>
        </p:spPr>
        <p:txBody>
          <a:bodyPr>
            <a:normAutofit/>
          </a:bodyPr>
          <a:lstStyle/>
          <a:p>
            <a:r>
              <a:rPr lang="ru-RU" dirty="0"/>
              <a:t>В учебном задании по рисованию орнаментов широко используются различные элементы архитектурной орнаментики, которые встречаются на капителях, карнизах, фризах, антаблементах, базах. Орнаменты предназначены для украшения архитектурных сооружений, прикладного искусства, предметов быта.</a:t>
            </a:r>
            <a:endParaRPr lang="ru-RU" dirty="0"/>
          </a:p>
          <a:p>
            <a:r>
              <a:rPr lang="ru-RU" dirty="0"/>
              <a:t>Рисование гипсового орнамента – переход от изображения базовых геометрических фигур к более сложным формам различных предметов.</a:t>
            </a:r>
            <a:endParaRPr lang="ru-RU" dirty="0"/>
          </a:p>
          <a:p>
            <a:r>
              <a:rPr lang="ru-RU" dirty="0"/>
              <a:t>Изображение розетки представляет определенную трудность за счет своей поверхности, что создает новый опыт для начинающих художников. Такой орнамент учит передавать форму фигур с дополнительными деталями.</a:t>
            </a:r>
            <a:endParaRPr lang="ru-RU" dirty="0"/>
          </a:p>
          <a:p>
            <a:r>
              <a:rPr lang="ru-RU" dirty="0"/>
              <a:t>Последовательность выполнения работы не отличается от этапов изображения геометрического тела.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2" y="514924"/>
            <a:ext cx="3854528" cy="129653"/>
          </a:xfrm>
        </p:spPr>
        <p:txBody>
          <a:bodyPr>
            <a:noAutofit/>
          </a:bodyPr>
          <a:lstStyle/>
          <a:p>
            <a:r>
              <a:rPr lang="ru-RU" sz="2400" dirty="0"/>
              <a:t>ЭТАПЫ РИСОВАНИЯ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0580" y="514985"/>
            <a:ext cx="8823325" cy="552640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ПЕРВЫЙ ЭТАП:</a:t>
            </a:r>
            <a:endParaRPr lang="ru-RU" dirty="0"/>
          </a:p>
          <a:p>
            <a:r>
              <a:rPr lang="ru-RU" dirty="0"/>
              <a:t>Расположение модели на листе бумаги (компоновка).</a:t>
            </a:r>
            <a:endParaRPr lang="ru-RU" dirty="0"/>
          </a:p>
          <a:p>
            <a:r>
              <a:rPr lang="ru-RU" dirty="0"/>
              <a:t>Рисование начинается с плиты, после чего обозначается общая форма, каркас и видимые границы.</a:t>
            </a:r>
            <a:endParaRPr lang="ru-RU" dirty="0"/>
          </a:p>
          <a:p>
            <a:r>
              <a:rPr lang="ru-RU" dirty="0"/>
              <a:t>После определения размера и расположения плиты, намечается центральная ось, которая послужит ориентиром для всей работы.</a:t>
            </a:r>
            <a:endParaRPr lang="ru-RU" dirty="0"/>
          </a:p>
          <a:p>
            <a:r>
              <a:rPr lang="ru-RU" dirty="0"/>
              <a:t>После проводятся линии, определяющие массу орнамента, и вспомогательные, которые обозначают отдельные элементы.</a:t>
            </a:r>
            <a:endParaRPr lang="ru-RU" dirty="0"/>
          </a:p>
          <a:p>
            <a:r>
              <a:rPr lang="ru-RU" dirty="0"/>
              <a:t>От верного определения размера плиты будут зависеть пропорции самого рисунка.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3917"/>
            <a:ext cx="8596668" cy="582722"/>
          </a:xfrm>
        </p:spPr>
        <p:txBody>
          <a:bodyPr>
            <a:normAutofit/>
          </a:bodyPr>
          <a:lstStyle/>
          <a:p>
            <a:r>
              <a:rPr lang="ru-RU" sz="2400" dirty="0"/>
              <a:t>ЭТАПЫ РИСОВАНИЯ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9969" y="816639"/>
            <a:ext cx="4691983" cy="5224723"/>
          </a:xfrm>
        </p:spPr>
        <p:txBody>
          <a:bodyPr>
            <a:normAutofit/>
          </a:bodyPr>
          <a:lstStyle/>
          <a:p>
            <a:r>
              <a:rPr lang="ru-RU" dirty="0"/>
              <a:t>Чтобы проследить ход выстраивания рельефа и его высоту, нужно наметить легкими, еле заметными штрихами все формы составляющих элементов. </a:t>
            </a:r>
            <a:endParaRPr lang="ru-RU" dirty="0"/>
          </a:p>
          <a:p>
            <a:r>
              <a:rPr lang="ru-RU" dirty="0"/>
              <a:t>После определения основной выступающей части орнамента можно переходить к выявлению самых крупных деталей, а затем переходить к более мелким. </a:t>
            </a:r>
            <a:endParaRPr lang="ru-RU" dirty="0"/>
          </a:p>
          <a:p>
            <a:r>
              <a:rPr lang="ru-RU" dirty="0"/>
              <a:t>При изображении малых элементов орнамента не стоит упускать из вида крупные детали, учитывая пропорцию между всеми составляющими.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Если орнамент симметричной формы, то первоначально нужно разметить детали по обе стороны от центральной оси.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77863" y="816639"/>
            <a:ext cx="4183062" cy="52111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18977"/>
            <a:ext cx="8596668" cy="497661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ЭТАПЫ РИСОВАНИЯ</a:t>
            </a:r>
            <a:r>
              <a:rPr lang="ru-RU" dirty="0"/>
              <a:t>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8360" y="816610"/>
            <a:ext cx="8912225" cy="5224780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Если орнамент симметричной формы, то первоначально нужно разметить детали по обе стороны от центральной оси. </a:t>
            </a:r>
            <a:endParaRPr lang="ru-RU" dirty="0"/>
          </a:p>
          <a:p>
            <a:r>
              <a:rPr lang="ru-RU" dirty="0"/>
              <a:t>Отталкиваться следует от характера формы.</a:t>
            </a:r>
            <a:endParaRPr lang="ru-RU" dirty="0"/>
          </a:p>
          <a:p>
            <a:r>
              <a:rPr lang="ru-RU" dirty="0"/>
              <a:t>Следует также правильно соотносить размеры составляющих элементов между собой. </a:t>
            </a:r>
            <a:endParaRPr lang="ru-RU" dirty="0"/>
          </a:p>
          <a:p>
            <a:r>
              <a:rPr lang="ru-RU" dirty="0"/>
              <a:t>Вспомогательными линиями обозначаются размеры орнамента. </a:t>
            </a:r>
            <a:endParaRPr lang="ru-RU" dirty="0"/>
          </a:p>
          <a:p>
            <a:r>
              <a:rPr lang="ru-RU" dirty="0"/>
              <a:t>Определив конструкцию формы орнамента и ее составляющие, можно приступать к определению тональных границ. Каждый штрих должен помогать в передаче объема. Чем точнее будет передана светотень, тем точнее получится работа.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862" y="194546"/>
            <a:ext cx="8596668" cy="103432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СПАСИБО ЗА ВНИМАНИЕ </a:t>
            </a:r>
            <a:br>
              <a:rPr lang="ru-RU" dirty="0"/>
            </a:br>
            <a:r>
              <a:rPr lang="ru-RU" dirty="0"/>
              <a:t>ВАШ ИСПО!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9099030" y="1364105"/>
            <a:ext cx="174974" cy="467725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" name="Объект 21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77862" y="1364105"/>
            <a:ext cx="8421167" cy="4946754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5186</Words>
  <Application>WPS Presentation</Application>
  <PresentationFormat>Широкоэкранный</PresentationFormat>
  <Paragraphs>61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Аспект</vt:lpstr>
      <vt:lpstr>Рекомендации к творческому конкурсу по рисунку</vt:lpstr>
      <vt:lpstr>ИЗОБРАЖЕНИЕ ГЕОМЕТРИЧЕСКИХ ТЕЛ</vt:lpstr>
      <vt:lpstr>ЗАКОНОМЕРНОСТИ ИЗОБРАЖЕНИЯ  ГЕОМЕТРИЧЕСКИХ ФОРМ</vt:lpstr>
      <vt:lpstr>PowerPoint 演示文稿</vt:lpstr>
      <vt:lpstr>          ПЕРСПЕКТИВА                               ТЕНИ</vt:lpstr>
      <vt:lpstr>ВЗГЛЯД ХУДОЖНИКА</vt:lpstr>
      <vt:lpstr>АНТИЧНЫЙ ОРНАМЕНТ</vt:lpstr>
      <vt:lpstr>ЭТАПЫ РИСОВАНИЯ</vt:lpstr>
      <vt:lpstr>ЭТАПЫ РИСОВАНИЯ</vt:lpstr>
      <vt:lpstr>ЭТАПЫ РИСОВАНИЯ:</vt:lpstr>
      <vt:lpstr>СПАСИБО ЗА ВНИМАНИЕ  ВАШ ИСПО!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 taratukhina</dc:creator>
  <cp:lastModifiedBy>user</cp:lastModifiedBy>
  <cp:revision>5</cp:revision>
  <dcterms:created xsi:type="dcterms:W3CDTF">2024-08-08T19:27:00Z</dcterms:created>
  <dcterms:modified xsi:type="dcterms:W3CDTF">2024-08-10T05:18:19Z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A38C2E3D81FC4731B90CAA8CAFE8FDEE_12</vt:lpwstr>
  </property>
  <property fmtid="{D5CDD505-2E9C-101B-9397-08002B2CF9AE}" pid="3" name="KSOProductBuildVer">
    <vt:lpwstr>1049-12.2.0.17153</vt:lpwstr>
  </property>
</Properties>
</file>